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158" r:id="rId2"/>
    <p:sldId id="575" r:id="rId3"/>
    <p:sldId id="592" r:id="rId4"/>
    <p:sldId id="1696" r:id="rId5"/>
    <p:sldId id="1707" r:id="rId6"/>
    <p:sldId id="2169" r:id="rId7"/>
    <p:sldId id="2170" r:id="rId8"/>
    <p:sldId id="2163" r:id="rId9"/>
    <p:sldId id="626" r:id="rId10"/>
    <p:sldId id="2154" r:id="rId11"/>
    <p:sldId id="2171" r:id="rId12"/>
    <p:sldId id="2172" r:id="rId13"/>
    <p:sldId id="2173" r:id="rId14"/>
    <p:sldId id="2166" r:id="rId15"/>
    <p:sldId id="2165" r:id="rId16"/>
    <p:sldId id="2167" r:id="rId17"/>
    <p:sldId id="2168" r:id="rId18"/>
    <p:sldId id="1947" r:id="rId19"/>
    <p:sldId id="1897" r:id="rId20"/>
    <p:sldId id="2029" r:id="rId21"/>
    <p:sldId id="1763" r:id="rId22"/>
    <p:sldId id="578" r:id="rId23"/>
    <p:sldId id="2076" r:id="rId24"/>
    <p:sldId id="2077" r:id="rId25"/>
    <p:sldId id="627" r:id="rId26"/>
    <p:sldId id="537" r:id="rId27"/>
    <p:sldId id="542" r:id="rId28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DBB"/>
    <a:srgbClr val="F69320"/>
    <a:srgbClr val="EC058D"/>
    <a:srgbClr val="0688BA"/>
    <a:srgbClr val="005488"/>
    <a:srgbClr val="006189"/>
    <a:srgbClr val="5D5D5F"/>
    <a:srgbClr val="FE0101"/>
    <a:srgbClr val="F59120"/>
    <a:srgbClr val="4C8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0" autoAdjust="0"/>
    <p:restoredTop sz="87833" autoAdjust="0"/>
  </p:normalViewPr>
  <p:slideViewPr>
    <p:cSldViewPr snapToGrid="0">
      <p:cViewPr varScale="1">
        <p:scale>
          <a:sx n="77" d="100"/>
          <a:sy n="77" d="100"/>
        </p:scale>
        <p:origin x="869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915196C-CDBC-4DEE-A220-849C85FC22AC}" type="datetimeFigureOut">
              <a:rPr lang="he-IL" smtClean="0"/>
              <a:t>כ"ט/חשון/תשפ"ד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7F6CD5E7-A5BE-4430-AD67-E129D63AAC5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3829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leakage is a common problem in databases and cloud applications, that involves data from a private source getting exposed.</a:t>
            </a:r>
          </a:p>
          <a:p>
            <a:pPr marL="0" indent="0">
              <a:buNone/>
            </a:pPr>
            <a:endParaRPr lang="en-US" sz="900" dirty="0" smtClean="0"/>
          </a:p>
          <a:p>
            <a:r>
              <a:rPr lang="en-US" dirty="0" smtClean="0"/>
              <a:t>It is a significant concern for organizations that rely on serverless computing as it can lead to reputational damage, legal consequences, and financial losses. </a:t>
            </a:r>
          </a:p>
          <a:p>
            <a:pPr marL="0" indent="0">
              <a:buNone/>
            </a:pPr>
            <a:endParaRPr lang="en-US" sz="900" dirty="0" smtClean="0"/>
          </a:p>
          <a:p>
            <a:r>
              <a:rPr lang="en-US" dirty="0" smtClean="0"/>
              <a:t>So far, there is no real solution for detection, only best-practice for prevention. </a:t>
            </a:r>
          </a:p>
          <a:p>
            <a:pPr marL="0" indent="0">
              <a:buNone/>
            </a:pPr>
            <a:endParaRPr lang="en-US" sz="900" dirty="0" smtClean="0"/>
          </a:p>
          <a:p>
            <a:r>
              <a:rPr lang="en-US" dirty="0" smtClean="0"/>
              <a:t>Data Leakage could be manifested as data breaches, data exfiltration or generic data being misplaced.</a:t>
            </a:r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CD5E7-A5BE-4430-AD67-E129D63AAC5C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353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D5E7-A5BE-4430-AD67-E129D63AAC5C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8541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D5E7-A5BE-4430-AD67-E129D63AAC5C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0830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CD5E7-A5BE-4430-AD67-E129D63AAC5C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4645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CD5E7-A5BE-4430-AD67-E129D63AAC5C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63683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39BF0A-2D9C-3FDA-C812-ACB56EA51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76" y="0"/>
            <a:ext cx="1320454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DA3D7B5-5BE4-46C1-BA83-AEDFF303D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5376" y="4186989"/>
            <a:ext cx="9144000" cy="745617"/>
          </a:xfrm>
        </p:spPr>
        <p:txBody>
          <a:bodyPr>
            <a:normAutofit/>
          </a:bodyPr>
          <a:lstStyle>
            <a:lvl1pPr marL="0" indent="0" algn="l">
              <a:buNone/>
              <a:defRPr lang="he-IL" sz="2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subtitle style</a:t>
            </a:r>
            <a:endParaRPr lang="he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03C65-1526-4474-93EA-92201F973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B3A86-AB79-4388-8CA5-9FC4B834779B}" type="datetime8">
              <a:rPr lang="he-IL" smtClean="0"/>
              <a:t>13 נובמבר 23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4A285-90E9-4F27-9CCA-0A2DBEB47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19B0E-8F10-4832-ADC3-EA2B0C457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8704" y="6464649"/>
            <a:ext cx="452233" cy="365125"/>
          </a:xfrm>
        </p:spPr>
        <p:txBody>
          <a:bodyPr/>
          <a:lstStyle/>
          <a:p>
            <a:fld id="{E6AB8EDD-9EF2-4633-A1C2-4D908C1019B4}" type="slidenum">
              <a:rPr lang="he-IL" smtClean="0"/>
              <a:t>‹#›</a:t>
            </a:fld>
            <a:endParaRPr lang="he-IL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E63641E-6E31-433F-92A1-D1E0EF473555}"/>
              </a:ext>
            </a:extLst>
          </p:cNvPr>
          <p:cNvSpPr txBox="1">
            <a:spLocks/>
          </p:cNvSpPr>
          <p:nvPr userDrawn="1"/>
        </p:nvSpPr>
        <p:spPr>
          <a:xfrm>
            <a:off x="1877568" y="6226956"/>
            <a:ext cx="9144000" cy="745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solidFill>
                  <a:schemeClr val="tx1"/>
                </a:solidFill>
              </a:rPr>
              <a:t>Telekom Innovation Labs in Israel</a:t>
            </a:r>
            <a:r>
              <a:rPr lang="en-US" sz="1800" dirty="0">
                <a:solidFill>
                  <a:schemeClr val="tx1"/>
                </a:solidFill>
              </a:rPr>
              <a:t/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CBG Cyber Security Research Center at Ben Gurion University of the Negev</a:t>
            </a:r>
            <a:endParaRPr lang="pt-BR" sz="1800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7EAADB-1CBF-E625-069E-53CF9BC2D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5376" y="1354011"/>
            <a:ext cx="9144000" cy="23876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e-IL" sz="4800" kern="1200" dirty="0">
                <a:solidFill>
                  <a:srgbClr val="009DB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C69AD20-A148-6903-18C2-2FDBC598857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65313" y="5141913"/>
            <a:ext cx="9156700" cy="642937"/>
          </a:xfrm>
        </p:spPr>
        <p:txBody>
          <a:bodyPr/>
          <a:lstStyle>
            <a:lvl1pPr marL="0" indent="0">
              <a:buNone/>
              <a:defRPr lang="en-US" sz="2000" kern="1200" dirty="0" smtClean="0">
                <a:solidFill>
                  <a:srgbClr val="009DBB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he-IL" sz="2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6172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01B70D-AF73-CD94-B926-ACF085C0E7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75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5CA57A-6715-4A64-AF19-74F32284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D19522-954F-44AB-A8B2-881237A98A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7FD09-CBF4-4ADA-B2BB-979C1F74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56BC8-8E7D-4896-9980-77BC87FB8E3E}" type="datetime8">
              <a:rPr lang="he-IL" smtClean="0"/>
              <a:t>13 נובמבר 23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DEA1C-6A3E-4E8A-94C4-85129424B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897DB-9E67-41A9-B2B3-D6E613340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8704" y="6464649"/>
            <a:ext cx="452233" cy="365125"/>
          </a:xfrm>
        </p:spPr>
        <p:txBody>
          <a:bodyPr/>
          <a:lstStyle/>
          <a:p>
            <a:fld id="{E6AB8EDD-9EF2-4633-A1C2-4D908C1019B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1003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5AE719-995D-C7C0-5FE8-03752AF5FB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75" y="0"/>
            <a:ext cx="12192000" cy="6858000"/>
          </a:xfrm>
          <a:prstGeom prst="rect">
            <a:avLst/>
          </a:prstGeom>
        </p:spPr>
      </p:pic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C7D7B8-0F66-43EC-B9A2-C261F37BC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B89D3-E69A-49EE-8D8C-EAC8400E3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10142" y="365125"/>
            <a:ext cx="7262357" cy="5811838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A9B41-D269-4701-B27C-CDDBCF20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327C8-CB36-417E-834B-544633ADCE63}" type="datetime8">
              <a:rPr lang="he-IL" smtClean="0"/>
              <a:t>13 נובמבר 23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D14E7-5E00-4D30-9BDD-9B32BEA0F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1914F-9592-4EB2-998B-B922F8A28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8704" y="6464649"/>
            <a:ext cx="452233" cy="365125"/>
          </a:xfrm>
        </p:spPr>
        <p:txBody>
          <a:bodyPr/>
          <a:lstStyle/>
          <a:p>
            <a:fld id="{E6AB8EDD-9EF2-4633-A1C2-4D908C1019B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555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3A99F3-4708-3B74-C5AF-377BBD6BD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75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A65C3A-1C12-429A-B672-CB062EE35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9DB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2D984-D254-42A5-88FD-71A5B8FF6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087" y="1825625"/>
            <a:ext cx="10582656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8C169-3299-4F42-91D0-7AF77E39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4CBFB-2532-48BA-BAE2-ADD925390740}" type="datetime8">
              <a:rPr lang="he-IL" smtClean="0"/>
              <a:t>13 נובמבר 23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2A088-F9A8-4123-A1D2-FE1125036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A253D-F657-44F9-AA3F-37F3CF175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8704" y="6464649"/>
            <a:ext cx="452233" cy="365125"/>
          </a:xfrm>
        </p:spPr>
        <p:txBody>
          <a:bodyPr/>
          <a:lstStyle/>
          <a:p>
            <a:fld id="{E6AB8EDD-9EF2-4633-A1C2-4D908C1019B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4547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0DCFBE-4CF3-918D-380C-0B9CE25B60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75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ACE174-92FD-46FC-9A31-EF3515102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550" y="1709738"/>
            <a:ext cx="7852146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61C8F-4A58-4042-B898-A57C837DF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95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B49A7-5C76-42AD-8811-4CADE0447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C1FDD-37C4-4A6B-BF31-779943CE32CF}" type="datetime8">
              <a:rPr lang="he-IL" smtClean="0"/>
              <a:t>13 נובמבר 23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F3F55-C2A3-4A87-96C0-A01E9BCA6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976F6-B98E-4B7D-839A-27BF94944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8704" y="6464649"/>
            <a:ext cx="452233" cy="365125"/>
          </a:xfrm>
        </p:spPr>
        <p:txBody>
          <a:bodyPr/>
          <a:lstStyle/>
          <a:p>
            <a:fld id="{E6AB8EDD-9EF2-4633-A1C2-4D908C1019B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908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AC1DC4-F905-852E-DB53-4B98E7310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75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A15C3C-CE9E-4F7A-B728-9A335B51FB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48EB9-480D-4A31-8BC3-B899B4AAB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36991" y="1821101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AF003-9AC3-4B4C-A1AA-89972395A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0991" y="1821101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9E07C-7B13-4A7C-AEAC-814BACFD9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C226C-A76A-4927-8F1D-1BD4AC033ABB}" type="datetime8">
              <a:rPr lang="he-IL" smtClean="0"/>
              <a:t>13 נובמבר 23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6D24B-DA20-4CC6-87E7-866505B0C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E9C41-8689-47B3-A905-634220202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8704" y="6464649"/>
            <a:ext cx="452233" cy="365125"/>
          </a:xfrm>
        </p:spPr>
        <p:txBody>
          <a:bodyPr/>
          <a:lstStyle/>
          <a:p>
            <a:fld id="{E6AB8EDD-9EF2-4633-A1C2-4D908C1019B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37299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CD4B094-30A3-D654-F80A-4EC797CF3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75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DD0EE-D523-4780-A9CF-B6EE518CD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117" y="355600"/>
            <a:ext cx="8743124" cy="132556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e-IL" sz="4400" kern="1200" dirty="0">
                <a:solidFill>
                  <a:srgbClr val="009DB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6447D-A16E-4B99-8F74-2BA51BF54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148" y="1717419"/>
            <a:ext cx="5157787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2400" kern="1200" dirty="0">
                <a:solidFill>
                  <a:srgbClr val="009DBB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9B268A-D31A-4C35-948F-BF312EE59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3148" y="2511171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0F3C6-09D4-4383-99DD-32F9053AC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1752" y="1717419"/>
            <a:ext cx="5183188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2400" kern="1200" dirty="0">
                <a:solidFill>
                  <a:srgbClr val="009DBB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91A8D3-C002-4BA1-96FF-375F70D218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1752" y="2517267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5CAC5E-E4EB-4131-AAEF-73C347968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DF2BF-D428-43E9-B36B-6DD16CF93579}" type="datetime8">
              <a:rPr lang="he-IL" smtClean="0"/>
              <a:t>13 נובמבר 23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EC57A3-285F-4D36-851E-593C5F287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6F8AB8-B698-4176-96F8-B833FE013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8704" y="6464649"/>
            <a:ext cx="452233" cy="365125"/>
          </a:xfrm>
        </p:spPr>
        <p:txBody>
          <a:bodyPr/>
          <a:lstStyle/>
          <a:p>
            <a:fld id="{E6AB8EDD-9EF2-4633-A1C2-4D908C1019B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256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02AFE7-ECC5-9156-3C1E-6DDACAB047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75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FBF78-4DF0-407A-8E5A-BEF1E0D8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A3A88-6914-48FB-BE6F-948C3C66F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A9136-4922-4C74-B05C-12CD0951E601}" type="datetime8">
              <a:rPr lang="he-IL" smtClean="0"/>
              <a:t>13 נובמבר 23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0A1D4-4FBF-400A-B2CE-30A42EF7F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B1F93-B2D0-4E42-B3CE-E85D6FC90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8704" y="6452457"/>
            <a:ext cx="452233" cy="365125"/>
          </a:xfrm>
        </p:spPr>
        <p:txBody>
          <a:bodyPr/>
          <a:lstStyle/>
          <a:p>
            <a:fld id="{E6AB8EDD-9EF2-4633-A1C2-4D908C1019B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8500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13734-3C5F-473D-9DD6-0C484ADFB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F3CA8-2E63-412C-AA06-0D760EBE5965}" type="datetime8">
              <a:rPr lang="he-IL" smtClean="0"/>
              <a:t>13 נובמבר 23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48D2E8-A18C-4B06-AF11-07B4F9C53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7CBE2-2F2D-43B9-8BC3-25BA1DDA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8704" y="6464649"/>
            <a:ext cx="452233" cy="365125"/>
          </a:xfrm>
        </p:spPr>
        <p:txBody>
          <a:bodyPr/>
          <a:lstStyle/>
          <a:p>
            <a:fld id="{E6AB8EDD-9EF2-4633-A1C2-4D908C1019B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865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DC9D4A-C703-E158-62D5-6F1BCD4430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75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C80516-8B4A-495E-BFE5-33BF2DA5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684" y="98132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53460-117E-457C-9F0F-1AA7B34F2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0804" y="987425"/>
            <a:ext cx="6172200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3E485A-1FF8-4FDD-A659-6ACC79989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2684" y="2581529"/>
            <a:ext cx="3932237" cy="329514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A78A4-064B-49BB-9360-FC686D8B5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7B867-AA4A-4FF3-AD8B-0AD0F18EE595}" type="datetime8">
              <a:rPr lang="he-IL" smtClean="0"/>
              <a:t>13 נובמבר 23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0114A-6704-44C0-BCAE-EAB756E64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98D20-B7C4-4CE0-812C-9B6976E08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8704" y="6464649"/>
            <a:ext cx="452233" cy="365125"/>
          </a:xfrm>
        </p:spPr>
        <p:txBody>
          <a:bodyPr/>
          <a:lstStyle/>
          <a:p>
            <a:fld id="{E6AB8EDD-9EF2-4633-A1C2-4D908C1019B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4658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AEADF8-0065-894A-3A1E-448635A02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75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7181F6-3528-4A38-B435-490FC2AFC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173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7A6AE1-0DCE-4A5A-AC24-95C331B15D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987425"/>
            <a:ext cx="5259387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D3E13-E71C-4EE3-BA14-54D61F729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27173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A2D14-BF1B-420A-B0DF-91CD6E77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9EBD3-88E8-46DB-BD3B-F935B7013014}" type="datetime8">
              <a:rPr lang="he-IL" smtClean="0"/>
              <a:t>13 נובמבר 23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227BD5-73FD-47B4-BCDF-92BB6EA15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5EAC3-6043-41F9-B8D4-7F41DABB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8704" y="6464649"/>
            <a:ext cx="452233" cy="365125"/>
          </a:xfrm>
        </p:spPr>
        <p:txBody>
          <a:bodyPr/>
          <a:lstStyle/>
          <a:p>
            <a:fld id="{E6AB8EDD-9EF2-4633-A1C2-4D908C1019B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2402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C9C71F-AAAB-425C-B1EA-7A7182DF4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268" y="401637"/>
            <a:ext cx="87534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FA75E-5AAA-412B-BAE0-CF5F86B37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0143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198C1-7EB5-4CA4-98A0-2833A18F30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1014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65D1C-C98B-44F5-AB2A-FEE3E85D0A94}" type="datetime8">
              <a:rPr lang="he-IL" smtClean="0"/>
              <a:t>13 נובמבר 23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97CC5-2317-4D8E-8C89-E7B89F4BE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054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048FF-C291-43F3-A9DD-3B48AE56F5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6687" y="6462989"/>
            <a:ext cx="4522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B8EDD-9EF2-4633-A1C2-4D908C1019B4}" type="slidenum">
              <a:rPr lang="he-IL" smtClean="0"/>
              <a:pPr/>
              <a:t>‹#›</a:t>
            </a:fld>
            <a:endParaRPr lang="he-IL" dirty="0"/>
          </a:p>
        </p:txBody>
      </p:sp>
      <p:pic>
        <p:nvPicPr>
          <p:cNvPr id="8" name="Picture 7" descr="Z:\- CLIENTS -\CBG - Cyber at Ben Gurion\17-01-09 - A4_Letterhead\17-01-09---A4_Letterhead1.png">
            <a:extLst>
              <a:ext uri="{FF2B5EF4-FFF2-40B4-BE49-F238E27FC236}">
                <a16:creationId xmlns:a16="http://schemas.microsoft.com/office/drawing/2014/main" id="{716A7981-E107-CAA3-DF5D-D6D1BA0EDD7C}"/>
              </a:ext>
            </a:extLst>
          </p:cNvPr>
          <p:cNvPicPr/>
          <p:nvPr userDrawn="1"/>
        </p:nvPicPr>
        <p:blipFill>
          <a:blip r:embed="rId13" cstate="hq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90" y="6180432"/>
            <a:ext cx="3247935" cy="8521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3357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9DB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guardduty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12.svg"/><Relationship Id="rId1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5.svg"/><Relationship Id="rId15" Type="http://schemas.openxmlformats.org/officeDocument/2006/relationships/image" Target="../media/image11.jpe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6.png"/><Relationship Id="rId1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CB837-2009-94CA-9A08-2BA9385B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EDD-9EF2-4633-A1C2-4D908C1019B4}" type="slidenum">
              <a:rPr lang="he-IL" smtClean="0"/>
              <a:t>1</a:t>
            </a:fld>
            <a:endParaRPr lang="he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E2AC7-70B5-3185-9D2B-53666C134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5313" y="419946"/>
            <a:ext cx="8301242" cy="2387600"/>
          </a:xfrm>
        </p:spPr>
        <p:txBody>
          <a:bodyPr/>
          <a:lstStyle/>
          <a:p>
            <a:r>
              <a:rPr lang="en-US" dirty="0" smtClean="0"/>
              <a:t>Generic Data Leakage Detection in AWS Cloud Platform</a:t>
            </a:r>
            <a:endParaRPr lang="he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FD0F51-2472-E1AD-BCA7-D6BE6D60AD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65313" y="3175461"/>
            <a:ext cx="9156700" cy="642937"/>
          </a:xfrm>
        </p:spPr>
        <p:txBody>
          <a:bodyPr/>
          <a:lstStyle/>
          <a:p>
            <a:r>
              <a:rPr lang="en-US" dirty="0"/>
              <a:t>Project Name: </a:t>
            </a:r>
            <a:r>
              <a:rPr lang="en-US" dirty="0" smtClean="0"/>
              <a:t>G-DLD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6600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7E768-9F5D-EF75-7DB3-EE1921A6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dirty="0" smtClean="0"/>
              <a:t>13.11.2023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72A04-8C15-E879-7A26-D81419A00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009DBB"/>
                </a:solidFill>
              </a:rPr>
              <a:t>Logs review.</a:t>
            </a:r>
            <a:endParaRPr lang="en-US" dirty="0" smtClean="0">
              <a:solidFill>
                <a:srgbClr val="009DBB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DB703-EF51-812A-92CA-D5DBD9D2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EDD-9EF2-4633-A1C2-4D908C1019B4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2756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 </a:t>
            </a:r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EDD-9EF2-4633-A1C2-4D908C1019B4}" type="slidenum">
              <a:rPr lang="he-IL" smtClean="0"/>
              <a:t>11</a:t>
            </a:fld>
            <a:endParaRPr lang="he-IL"/>
          </a:p>
        </p:txBody>
      </p:sp>
      <p:pic>
        <p:nvPicPr>
          <p:cNvPr id="7" name="מציין מיקום תוכן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520" y="1966453"/>
            <a:ext cx="7364559" cy="32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3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 </a:t>
            </a:r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EDD-9EF2-4633-A1C2-4D908C1019B4}" type="slidenum">
              <a:rPr lang="he-IL" smtClean="0"/>
              <a:t>12</a:t>
            </a:fld>
            <a:endParaRPr lang="he-IL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626" y="2625520"/>
            <a:ext cx="97440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8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 </a:t>
            </a:r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EDD-9EF2-4633-A1C2-4D908C1019B4}" type="slidenum">
              <a:rPr lang="he-IL" smtClean="0"/>
              <a:t>13</a:t>
            </a:fld>
            <a:endParaRPr lang="he-IL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349" y="1380766"/>
            <a:ext cx="6238875" cy="526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9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smtClean="0"/>
              <a:t>Attack - </a:t>
            </a:r>
            <a:r>
              <a:rPr lang="en-US" dirty="0"/>
              <a:t>Parameter Inflating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243087" y="1825625"/>
            <a:ext cx="8596371" cy="4351338"/>
          </a:xfrm>
        </p:spPr>
        <p:txBody>
          <a:bodyPr>
            <a:normAutofit/>
          </a:bodyPr>
          <a:lstStyle/>
          <a:p>
            <a:r>
              <a:rPr lang="en-US" dirty="0"/>
              <a:t>A lambda in the flow is </a:t>
            </a:r>
            <a:r>
              <a:rPr lang="en-US" dirty="0" smtClean="0"/>
              <a:t>hijacking </a:t>
            </a:r>
            <a:r>
              <a:rPr lang="en-US" dirty="0"/>
              <a:t>private data </a:t>
            </a:r>
            <a:r>
              <a:rPr lang="en-US" dirty="0" smtClean="0"/>
              <a:t>from </a:t>
            </a:r>
            <a:r>
              <a:rPr lang="en-US" dirty="0"/>
              <a:t>parameters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The next lambda will deposit the data in a storage.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attack will be unnoticeable through regular logging of the </a:t>
            </a:r>
            <a:r>
              <a:rPr lang="en-US" dirty="0" smtClean="0"/>
              <a:t>lambda.</a:t>
            </a:r>
          </a:p>
          <a:p>
            <a:r>
              <a:rPr lang="en-US" dirty="0" smtClean="0"/>
              <a:t>Information </a:t>
            </a:r>
            <a:r>
              <a:rPr lang="en-US" dirty="0"/>
              <a:t>will not be visible with the use of unprintable characters. </a:t>
            </a:r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EDD-9EF2-4633-A1C2-4D908C1019B4}" type="slidenum">
              <a:rPr lang="he-IL" smtClean="0"/>
              <a:t>14</a:t>
            </a:fld>
            <a:endParaRPr lang="he-IL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2"/>
          <a:srcRect l="77869"/>
          <a:stretch/>
        </p:blipFill>
        <p:spPr>
          <a:xfrm>
            <a:off x="10686305" y="1607127"/>
            <a:ext cx="1042399" cy="4569836"/>
          </a:xfrm>
          <a:prstGeom prst="rect">
            <a:avLst/>
          </a:prstGeom>
        </p:spPr>
      </p:pic>
      <p:grpSp>
        <p:nvGrpSpPr>
          <p:cNvPr id="28" name="קבוצה 27"/>
          <p:cNvGrpSpPr/>
          <p:nvPr/>
        </p:nvGrpSpPr>
        <p:grpSpPr>
          <a:xfrm>
            <a:off x="1820173" y="2216989"/>
            <a:ext cx="3666227" cy="681486"/>
            <a:chOff x="1749951" y="2304661"/>
            <a:chExt cx="4025699" cy="828007"/>
          </a:xfrm>
        </p:grpSpPr>
        <p:grpSp>
          <p:nvGrpSpPr>
            <p:cNvPr id="11" name="קבוצה 10"/>
            <p:cNvGrpSpPr/>
            <p:nvPr/>
          </p:nvGrpSpPr>
          <p:grpSpPr>
            <a:xfrm>
              <a:off x="1749951" y="2304661"/>
              <a:ext cx="4025699" cy="828007"/>
              <a:chOff x="2029869" y="2140167"/>
              <a:chExt cx="4036923" cy="917857"/>
            </a:xfrm>
          </p:grpSpPr>
          <p:pic>
            <p:nvPicPr>
              <p:cNvPr id="6" name="תמונה 5"/>
              <p:cNvPicPr>
                <a:picLocks noChangeAspect="1"/>
              </p:cNvPicPr>
              <p:nvPr/>
            </p:nvPicPr>
            <p:blipFill rotWithShape="1">
              <a:blip r:embed="rId2"/>
              <a:srcRect l="77869" t="3428" b="84741"/>
              <a:stretch/>
            </p:blipFill>
            <p:spPr>
              <a:xfrm>
                <a:off x="2029869" y="2260240"/>
                <a:ext cx="1042399" cy="674254"/>
              </a:xfrm>
              <a:prstGeom prst="rect">
                <a:avLst/>
              </a:prstGeom>
            </p:spPr>
          </p:pic>
          <p:sp>
            <p:nvSpPr>
              <p:cNvPr id="7" name="סוגר מסולסל שמאלי 6"/>
              <p:cNvSpPr/>
              <p:nvPr/>
            </p:nvSpPr>
            <p:spPr>
              <a:xfrm>
                <a:off x="3072268" y="2140167"/>
                <a:ext cx="404830" cy="9144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סוגר מסולסל ימני 7"/>
              <p:cNvSpPr/>
              <p:nvPr/>
            </p:nvSpPr>
            <p:spPr>
              <a:xfrm>
                <a:off x="5466248" y="2143624"/>
                <a:ext cx="600544" cy="914400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326474" y="2366534"/>
                <a:ext cx="22590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Parameters +</a:t>
                </a:r>
                <a:endParaRPr lang="en-US" sz="2400" dirty="0"/>
              </a:p>
            </p:txBody>
          </p:sp>
          <p:sp>
            <p:nvSpPr>
              <p:cNvPr id="10" name="סימן ''אסור'' 9"/>
              <p:cNvSpPr/>
              <p:nvPr/>
            </p:nvSpPr>
            <p:spPr>
              <a:xfrm>
                <a:off x="5280955" y="2503181"/>
                <a:ext cx="404830" cy="391885"/>
              </a:xfrm>
              <a:prstGeom prst="noSmoking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585155" y="2691442"/>
              <a:ext cx="201177" cy="386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1</a:t>
              </a:r>
              <a:endParaRPr lang="en-US" sz="1200" b="1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85823" y="2089666"/>
            <a:ext cx="201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1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1385823" y="3852016"/>
            <a:ext cx="201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2</a:t>
            </a:r>
            <a:endParaRPr lang="en-US" sz="2000" b="1" dirty="0"/>
          </a:p>
        </p:txBody>
      </p:sp>
      <p:grpSp>
        <p:nvGrpSpPr>
          <p:cNvPr id="27" name="קבוצה 26"/>
          <p:cNvGrpSpPr/>
          <p:nvPr/>
        </p:nvGrpSpPr>
        <p:grpSpPr>
          <a:xfrm>
            <a:off x="1820173" y="3625267"/>
            <a:ext cx="3786997" cy="920853"/>
            <a:chOff x="2196966" y="4367427"/>
            <a:chExt cx="4100317" cy="1101303"/>
          </a:xfrm>
        </p:grpSpPr>
        <p:sp>
          <p:nvSpPr>
            <p:cNvPr id="15" name="TextBox 14"/>
            <p:cNvSpPr txBox="1"/>
            <p:nvPr/>
          </p:nvSpPr>
          <p:spPr>
            <a:xfrm>
              <a:off x="2870779" y="5072141"/>
              <a:ext cx="201177" cy="396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2</a:t>
              </a:r>
              <a:endParaRPr lang="en-US" sz="1200" b="1" dirty="0"/>
            </a:p>
          </p:txBody>
        </p:sp>
        <p:grpSp>
          <p:nvGrpSpPr>
            <p:cNvPr id="26" name="קבוצה 25"/>
            <p:cNvGrpSpPr/>
            <p:nvPr/>
          </p:nvGrpSpPr>
          <p:grpSpPr>
            <a:xfrm>
              <a:off x="2196966" y="4367427"/>
              <a:ext cx="4100317" cy="1016864"/>
              <a:chOff x="2196966" y="4347712"/>
              <a:chExt cx="4383701" cy="1036579"/>
            </a:xfrm>
          </p:grpSpPr>
          <p:pic>
            <p:nvPicPr>
              <p:cNvPr id="12" name="תמונה 11"/>
              <p:cNvPicPr>
                <a:picLocks noChangeAspect="1"/>
              </p:cNvPicPr>
              <p:nvPr/>
            </p:nvPicPr>
            <p:blipFill rotWithShape="1">
              <a:blip r:embed="rId2"/>
              <a:srcRect l="80257" t="4408" r="3260" b="84455"/>
              <a:stretch/>
            </p:blipFill>
            <p:spPr>
              <a:xfrm>
                <a:off x="2196966" y="4875334"/>
                <a:ext cx="776378" cy="508957"/>
              </a:xfrm>
              <a:prstGeom prst="rect">
                <a:avLst/>
              </a:prstGeom>
            </p:spPr>
          </p:pic>
          <p:pic>
            <p:nvPicPr>
              <p:cNvPr id="13" name="תמונה 12"/>
              <p:cNvPicPr>
                <a:picLocks noChangeAspect="1"/>
              </p:cNvPicPr>
              <p:nvPr/>
            </p:nvPicPr>
            <p:blipFill rotWithShape="1">
              <a:blip r:embed="rId2"/>
              <a:srcRect l="79862" t="87683" r="3839" b="1368"/>
              <a:stretch/>
            </p:blipFill>
            <p:spPr>
              <a:xfrm>
                <a:off x="5812916" y="4875334"/>
                <a:ext cx="767751" cy="500332"/>
              </a:xfrm>
              <a:prstGeom prst="rect">
                <a:avLst/>
              </a:prstGeom>
            </p:spPr>
          </p:pic>
          <p:sp>
            <p:nvSpPr>
              <p:cNvPr id="19" name="חץ ימינה 18"/>
              <p:cNvSpPr/>
              <p:nvPr/>
            </p:nvSpPr>
            <p:spPr>
              <a:xfrm>
                <a:off x="3425278" y="4927069"/>
                <a:ext cx="2176196" cy="396861"/>
              </a:xfrm>
              <a:prstGeom prst="rightArrow">
                <a:avLst>
                  <a:gd name="adj1" fmla="val 45653"/>
                  <a:gd name="adj2" fmla="val 17824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קבוצה 19"/>
              <p:cNvGrpSpPr/>
              <p:nvPr/>
            </p:nvGrpSpPr>
            <p:grpSpPr>
              <a:xfrm>
                <a:off x="3163927" y="4347712"/>
                <a:ext cx="2322473" cy="532365"/>
                <a:chOff x="2029869" y="2140167"/>
                <a:chExt cx="4036923" cy="917857"/>
              </a:xfrm>
            </p:grpSpPr>
            <p:pic>
              <p:nvPicPr>
                <p:cNvPr id="21" name="תמונה 20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7869" t="3428" b="84741"/>
                <a:stretch/>
              </p:blipFill>
              <p:spPr>
                <a:xfrm>
                  <a:off x="2029869" y="2260240"/>
                  <a:ext cx="1042399" cy="674254"/>
                </a:xfrm>
                <a:prstGeom prst="rect">
                  <a:avLst/>
                </a:prstGeom>
              </p:spPr>
            </p:pic>
            <p:sp>
              <p:nvSpPr>
                <p:cNvPr id="22" name="סוגר מסולסל שמאלי 21"/>
                <p:cNvSpPr/>
                <p:nvPr/>
              </p:nvSpPr>
              <p:spPr>
                <a:xfrm>
                  <a:off x="3072268" y="2140167"/>
                  <a:ext cx="404830" cy="914400"/>
                </a:xfrm>
                <a:prstGeom prst="lef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סוגר מסולסל ימני 22"/>
                <p:cNvSpPr/>
                <p:nvPr/>
              </p:nvSpPr>
              <p:spPr>
                <a:xfrm>
                  <a:off x="5466248" y="2143624"/>
                  <a:ext cx="600544" cy="91440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326474" y="2366534"/>
                  <a:ext cx="2259018" cy="6582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smtClean="0"/>
                    <a:t>Parameters +</a:t>
                  </a:r>
                  <a:endParaRPr lang="en-US" sz="1100" dirty="0"/>
                </a:p>
              </p:txBody>
            </p:sp>
            <p:sp>
              <p:nvSpPr>
                <p:cNvPr id="25" name="סימן ''אסור'' 24"/>
                <p:cNvSpPr/>
                <p:nvPr/>
              </p:nvSpPr>
              <p:spPr>
                <a:xfrm>
                  <a:off x="5208224" y="2401423"/>
                  <a:ext cx="404830" cy="391885"/>
                </a:xfrm>
                <a:prstGeom prst="noSmoking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1905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smtClean="0"/>
              <a:t>Attack - </a:t>
            </a:r>
            <a:r>
              <a:rPr lang="en-US" dirty="0"/>
              <a:t>Parameter Inflating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243087" y="1825625"/>
            <a:ext cx="6615577" cy="4351338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/>
              <a:t>The attack targeted the status string</a:t>
            </a:r>
            <a:r>
              <a:rPr lang="en-US" dirty="0" smtClean="0"/>
              <a:t>.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It now contains the ASCII character that is used to represent a number in our attack</a:t>
            </a:r>
            <a:r>
              <a:rPr lang="en-US" dirty="0" smtClean="0"/>
              <a:t>.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An attacker may </a:t>
            </a:r>
            <a:r>
              <a:rPr lang="en-US" dirty="0" smtClean="0"/>
              <a:t>reassemble </a:t>
            </a:r>
            <a:r>
              <a:rPr lang="en-US" dirty="0"/>
              <a:t>the data in this way.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EDD-9EF2-4633-A1C2-4D908C1019B4}" type="slidenum">
              <a:rPr lang="he-IL" smtClean="0"/>
              <a:t>15</a:t>
            </a:fld>
            <a:endParaRPr lang="he-IL"/>
          </a:p>
        </p:txBody>
      </p:sp>
      <p:pic>
        <p:nvPicPr>
          <p:cNvPr id="29" name="מציין מיקום תוכן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195" y="1575307"/>
            <a:ext cx="4238625" cy="1866900"/>
          </a:xfrm>
          <a:prstGeom prst="rect">
            <a:avLst/>
          </a:prstGeom>
        </p:spPr>
      </p:pic>
      <p:pic>
        <p:nvPicPr>
          <p:cNvPr id="30" name="תמונה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005" y="4615877"/>
            <a:ext cx="6371700" cy="960160"/>
          </a:xfrm>
          <a:prstGeom prst="rect">
            <a:avLst/>
          </a:prstGeom>
        </p:spPr>
      </p:pic>
      <p:sp>
        <p:nvSpPr>
          <p:cNvPr id="31" name="מלבן 30"/>
          <p:cNvSpPr/>
          <p:nvPr/>
        </p:nvSpPr>
        <p:spPr>
          <a:xfrm>
            <a:off x="10862343" y="5364249"/>
            <a:ext cx="84906" cy="2117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מלבן 31"/>
          <p:cNvSpPr/>
          <p:nvPr/>
        </p:nvSpPr>
        <p:spPr>
          <a:xfrm>
            <a:off x="10396517" y="3252157"/>
            <a:ext cx="465826" cy="190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9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7E768-9F5D-EF75-7DB3-EE1921A6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dirty="0" smtClean="0"/>
              <a:t>26.09.2023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72A04-8C15-E879-7A26-D81419A00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New attacks.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009DBB"/>
                </a:solidFill>
              </a:rPr>
              <a:t>Results with new data. </a:t>
            </a:r>
            <a:endParaRPr lang="en-US" dirty="0">
              <a:solidFill>
                <a:srgbClr val="009DB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DB703-EF51-812A-92CA-D5DBD9D2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EDD-9EF2-4633-A1C2-4D908C1019B4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2578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7E768-9F5D-EF75-7DB3-EE1921A6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with </a:t>
            </a:r>
            <a:r>
              <a:rPr lang="en-US" dirty="0" smtClean="0"/>
              <a:t>New Data</a:t>
            </a:r>
            <a:endParaRPr lang="he-IL" dirty="0"/>
          </a:p>
        </p:txBody>
      </p:sp>
      <p:pic>
        <p:nvPicPr>
          <p:cNvPr id="5" name="מציין מיקום תוכן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935" y="1727200"/>
            <a:ext cx="435133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DB703-EF51-812A-92CA-D5DBD9D2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EDD-9EF2-4633-A1C2-4D908C1019B4}" type="slidenum">
              <a:rPr lang="he-IL" smtClean="0"/>
              <a:t>17</a:t>
            </a:fld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1560945" y="2022764"/>
            <a:ext cx="49968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precision  recall   </a:t>
            </a:r>
            <a:r>
              <a:rPr lang="en-US" dirty="0"/>
              <a:t>f1-score </a:t>
            </a:r>
            <a:r>
              <a:rPr lang="en-US" dirty="0" smtClean="0"/>
              <a:t> support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-</a:t>
            </a:r>
            <a:r>
              <a:rPr lang="en-US" dirty="0"/>
              <a:t>1       0.73      1.00      0.84        54</a:t>
            </a:r>
          </a:p>
          <a:p>
            <a:r>
              <a:rPr lang="en-US" dirty="0" smtClean="0"/>
              <a:t> 0       </a:t>
            </a:r>
            <a:r>
              <a:rPr lang="en-US" dirty="0"/>
              <a:t>0.00      0.00      0.00      9271</a:t>
            </a:r>
          </a:p>
          <a:p>
            <a:r>
              <a:rPr lang="en-US" dirty="0" smtClean="0"/>
              <a:t> 1       </a:t>
            </a:r>
            <a:r>
              <a:rPr lang="en-US" dirty="0"/>
              <a:t>0.00      0.00      0.00         0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04727" y="1727200"/>
            <a:ext cx="103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anomaly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236248" y="1727200"/>
            <a:ext cx="103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benign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47825" y="3886200"/>
            <a:ext cx="4791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Why does it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Why there are a few FP(20)?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would it work with more storage types?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predictions are currently 2 values, which makes the scores Boolean-like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338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E0CAA1-DC83-446E-BD30-18964651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Splitting Overview</a:t>
            </a:r>
            <a:endParaRPr lang="he-IL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A0D57-5E78-4C61-8171-6CCC47B0B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EDD-9EF2-4633-A1C2-4D908C1019B4}" type="slidenum">
              <a:rPr lang="he-IL" smtClean="0"/>
              <a:t>18</a:t>
            </a:fld>
            <a:endParaRPr lang="he-I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026642-240F-6FD4-8A05-27C8B3658702}"/>
              </a:ext>
            </a:extLst>
          </p:cNvPr>
          <p:cNvSpPr/>
          <p:nvPr/>
        </p:nvSpPr>
        <p:spPr>
          <a:xfrm>
            <a:off x="5281204" y="3061074"/>
            <a:ext cx="1714699" cy="549394"/>
          </a:xfrm>
          <a:prstGeom prst="roundRect">
            <a:avLst/>
          </a:prstGeom>
          <a:solidFill>
            <a:srgbClr val="0054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b="1" dirty="0">
                <a:solidFill>
                  <a:prstClr val="white"/>
                </a:solidFill>
              </a:rPr>
              <a:t>Attack Evaluation Set (25%) </a:t>
            </a:r>
            <a:endParaRPr lang="he-IL" sz="1400" b="1" dirty="0">
              <a:solidFill>
                <a:prstClr val="white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BD74DF9-DA89-35F8-69DD-432970FEFA7A}"/>
              </a:ext>
            </a:extLst>
          </p:cNvPr>
          <p:cNvSpPr/>
          <p:nvPr/>
        </p:nvSpPr>
        <p:spPr>
          <a:xfrm>
            <a:off x="1288728" y="3064699"/>
            <a:ext cx="1714699" cy="549394"/>
          </a:xfrm>
          <a:prstGeom prst="roundRect">
            <a:avLst/>
          </a:prstGeom>
          <a:solidFill>
            <a:srgbClr val="0054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b="1" dirty="0">
                <a:solidFill>
                  <a:prstClr val="white"/>
                </a:solidFill>
              </a:rPr>
              <a:t>Target Model Training Set (50%) </a:t>
            </a:r>
            <a:endParaRPr lang="he-IL" sz="1400" b="1" dirty="0">
              <a:solidFill>
                <a:prstClr val="white"/>
              </a:solidFill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7BC8F1B-B32D-0D68-272C-57C39D12A98D}"/>
              </a:ext>
            </a:extLst>
          </p:cNvPr>
          <p:cNvCxnSpPr>
            <a:cxnSpLocks/>
          </p:cNvCxnSpPr>
          <p:nvPr/>
        </p:nvCxnSpPr>
        <p:spPr>
          <a:xfrm rot="5400000">
            <a:off x="5853831" y="2785315"/>
            <a:ext cx="551515" cy="2"/>
          </a:xfrm>
          <a:prstGeom prst="bentConnector3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A373F00-464D-1728-E165-D3FB3C7E48F5}"/>
              </a:ext>
            </a:extLst>
          </p:cNvPr>
          <p:cNvCxnSpPr>
            <a:cxnSpLocks/>
            <a:endCxn id="8" idx="0"/>
          </p:cNvCxnSpPr>
          <p:nvPr/>
        </p:nvCxnSpPr>
        <p:spPr>
          <a:xfrm rot="5400000">
            <a:off x="3860263" y="795373"/>
            <a:ext cx="555141" cy="398351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4F16B4F-3D3C-8B3D-38FD-0895AD902DA3}"/>
              </a:ext>
            </a:extLst>
          </p:cNvPr>
          <p:cNvSpPr/>
          <p:nvPr/>
        </p:nvSpPr>
        <p:spPr>
          <a:xfrm>
            <a:off x="1793922" y="3836478"/>
            <a:ext cx="1824002" cy="3933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Train (95%)</a:t>
            </a:r>
            <a:endParaRPr lang="he-IL" sz="1400" dirty="0">
              <a:solidFill>
                <a:schemeClr val="tx1"/>
              </a:solidFill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6325D64-CDE7-4BAD-77C7-CC836784B245}"/>
              </a:ext>
            </a:extLst>
          </p:cNvPr>
          <p:cNvCxnSpPr>
            <a:cxnSpLocks/>
            <a:stCxn id="8" idx="2"/>
            <a:endCxn id="29" idx="1"/>
          </p:cNvCxnSpPr>
          <p:nvPr/>
        </p:nvCxnSpPr>
        <p:spPr>
          <a:xfrm rot="5400000">
            <a:off x="1760459" y="3647556"/>
            <a:ext cx="419082" cy="352156"/>
          </a:xfrm>
          <a:prstGeom prst="bentConnector4">
            <a:avLst>
              <a:gd name="adj1" fmla="val 26532"/>
              <a:gd name="adj2" fmla="val 164914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B83F6F3-C351-9BA0-B597-BC833D7C8BD4}"/>
              </a:ext>
            </a:extLst>
          </p:cNvPr>
          <p:cNvSpPr/>
          <p:nvPr/>
        </p:nvSpPr>
        <p:spPr>
          <a:xfrm>
            <a:off x="5786397" y="3838781"/>
            <a:ext cx="1824002" cy="3933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Train (95%)</a:t>
            </a:r>
            <a:endParaRPr lang="he-IL" sz="1400" dirty="0">
              <a:solidFill>
                <a:schemeClr val="tx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611672A-DF52-4768-E235-E9AE78619348}"/>
              </a:ext>
            </a:extLst>
          </p:cNvPr>
          <p:cNvCxnSpPr>
            <a:cxnSpLocks/>
            <a:stCxn id="6" idx="2"/>
            <a:endCxn id="31" idx="1"/>
          </p:cNvCxnSpPr>
          <p:nvPr/>
        </p:nvCxnSpPr>
        <p:spPr>
          <a:xfrm rot="5400000">
            <a:off x="5749971" y="3646895"/>
            <a:ext cx="425010" cy="352157"/>
          </a:xfrm>
          <a:prstGeom prst="bentConnector4">
            <a:avLst>
              <a:gd name="adj1" fmla="val 26860"/>
              <a:gd name="adj2" fmla="val 162209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CAE0A76-DB67-FEE1-77D9-42DC58EEE53A}"/>
              </a:ext>
            </a:extLst>
          </p:cNvPr>
          <p:cNvSpPr/>
          <p:nvPr/>
        </p:nvSpPr>
        <p:spPr>
          <a:xfrm>
            <a:off x="5786397" y="4282977"/>
            <a:ext cx="1824002" cy="3933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Test (5%)</a:t>
            </a:r>
            <a:endParaRPr lang="he-IL" sz="1400" dirty="0">
              <a:solidFill>
                <a:schemeClr val="tx1"/>
              </a:solidFill>
            </a:endParaRP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D9C529C5-8C95-BE7A-4161-C6B6F5A0F6CA}"/>
              </a:ext>
            </a:extLst>
          </p:cNvPr>
          <p:cNvCxnSpPr>
            <a:cxnSpLocks/>
            <a:stCxn id="6" idx="2"/>
            <a:endCxn id="33" idx="1"/>
          </p:cNvCxnSpPr>
          <p:nvPr/>
        </p:nvCxnSpPr>
        <p:spPr>
          <a:xfrm rot="5400000">
            <a:off x="5527873" y="3868993"/>
            <a:ext cx="869206" cy="352157"/>
          </a:xfrm>
          <a:prstGeom prst="bentConnector4">
            <a:avLst>
              <a:gd name="adj1" fmla="val 13932"/>
              <a:gd name="adj2" fmla="val 161306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F28309F-1762-0CC7-1395-FD844EE23909}"/>
              </a:ext>
            </a:extLst>
          </p:cNvPr>
          <p:cNvSpPr/>
          <p:nvPr/>
        </p:nvSpPr>
        <p:spPr>
          <a:xfrm>
            <a:off x="1793922" y="4317559"/>
            <a:ext cx="1824002" cy="47211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Test (5%)</a:t>
            </a:r>
            <a:endParaRPr lang="he-IL" sz="1400" dirty="0">
              <a:solidFill>
                <a:schemeClr val="tx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19AAECD2-2836-C9BC-76AA-FDB03B4BA0A9}"/>
              </a:ext>
            </a:extLst>
          </p:cNvPr>
          <p:cNvSpPr/>
          <p:nvPr/>
        </p:nvSpPr>
        <p:spPr>
          <a:xfrm>
            <a:off x="8997618" y="3063946"/>
            <a:ext cx="1714699" cy="549394"/>
          </a:xfrm>
          <a:prstGeom prst="roundRect">
            <a:avLst/>
          </a:prstGeom>
          <a:solidFill>
            <a:srgbClr val="0054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b="1" dirty="0">
                <a:solidFill>
                  <a:prstClr val="white"/>
                </a:solidFill>
              </a:rPr>
              <a:t>Attack Crafting Samples Set (25%) </a:t>
            </a:r>
            <a:endParaRPr lang="he-IL" sz="1400" b="1" dirty="0">
              <a:solidFill>
                <a:prstClr val="white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86B0B57D-BBF6-ADF4-72E9-4A3DE68444BF}"/>
              </a:ext>
            </a:extLst>
          </p:cNvPr>
          <p:cNvSpPr/>
          <p:nvPr/>
        </p:nvSpPr>
        <p:spPr>
          <a:xfrm>
            <a:off x="9502811" y="3841653"/>
            <a:ext cx="1824002" cy="4413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Randomly selected 1000 pairs</a:t>
            </a:r>
            <a:endParaRPr lang="he-IL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4F4610A9-D041-FE18-98C6-B3AA121115E1}"/>
              </a:ext>
            </a:extLst>
          </p:cNvPr>
          <p:cNvCxnSpPr>
            <a:cxnSpLocks/>
            <a:stCxn id="72" idx="2"/>
            <a:endCxn id="73" idx="1"/>
          </p:cNvCxnSpPr>
          <p:nvPr/>
        </p:nvCxnSpPr>
        <p:spPr>
          <a:xfrm rot="5400000">
            <a:off x="9454403" y="3661749"/>
            <a:ext cx="448975" cy="352157"/>
          </a:xfrm>
          <a:prstGeom prst="bentConnector4">
            <a:avLst>
              <a:gd name="adj1" fmla="val 25426"/>
              <a:gd name="adj2" fmla="val 164914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8BDE56A1-1AF4-61BE-423C-D301DA5FDE96}"/>
              </a:ext>
            </a:extLst>
          </p:cNvPr>
          <p:cNvCxnSpPr>
            <a:cxnSpLocks/>
            <a:endCxn id="72" idx="0"/>
          </p:cNvCxnSpPr>
          <p:nvPr/>
        </p:nvCxnSpPr>
        <p:spPr>
          <a:xfrm rot="16200000" flipH="1">
            <a:off x="7715084" y="924062"/>
            <a:ext cx="554388" cy="372538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75AF2495-3E42-CD3E-F1E1-01412194063A}"/>
              </a:ext>
            </a:extLst>
          </p:cNvPr>
          <p:cNvCxnSpPr>
            <a:cxnSpLocks/>
            <a:stCxn id="8" idx="2"/>
            <a:endCxn id="40" idx="1"/>
          </p:cNvCxnSpPr>
          <p:nvPr/>
        </p:nvCxnSpPr>
        <p:spPr>
          <a:xfrm rot="5400000">
            <a:off x="1500238" y="3907777"/>
            <a:ext cx="939525" cy="352156"/>
          </a:xfrm>
          <a:prstGeom prst="bentConnector4">
            <a:avLst>
              <a:gd name="adj1" fmla="val 11616"/>
              <a:gd name="adj2" fmla="val 164914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F39733B-AAD8-6F85-9C1C-0E199745084B}"/>
              </a:ext>
            </a:extLst>
          </p:cNvPr>
          <p:cNvSpPr/>
          <p:nvPr/>
        </p:nvSpPr>
        <p:spPr>
          <a:xfrm>
            <a:off x="4702021" y="2037611"/>
            <a:ext cx="2856519" cy="432484"/>
          </a:xfrm>
          <a:prstGeom prst="roundRect">
            <a:avLst/>
          </a:prstGeom>
          <a:solidFill>
            <a:srgbClr val="0688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All Data (100%)</a:t>
            </a:r>
            <a:endParaRPr lang="he-IL" b="1" dirty="0">
              <a:solidFill>
                <a:prstClr val="white"/>
              </a:solidFill>
            </a:endParaRPr>
          </a:p>
        </p:txBody>
      </p:sp>
      <p:sp>
        <p:nvSpPr>
          <p:cNvPr id="2" name="Callout: Line with Border and Accent Bar 1">
            <a:extLst>
              <a:ext uri="{FF2B5EF4-FFF2-40B4-BE49-F238E27FC236}">
                <a16:creationId xmlns:a16="http://schemas.microsoft.com/office/drawing/2014/main" id="{8C9EEA21-7C51-291A-C44A-4ECB1AF13D84}"/>
              </a:ext>
            </a:extLst>
          </p:cNvPr>
          <p:cNvSpPr/>
          <p:nvPr/>
        </p:nvSpPr>
        <p:spPr>
          <a:xfrm>
            <a:off x="8860478" y="724301"/>
            <a:ext cx="2965265" cy="657413"/>
          </a:xfrm>
          <a:prstGeom prst="accentBorderCallout1">
            <a:avLst>
              <a:gd name="adj1" fmla="val 54107"/>
              <a:gd name="adj2" fmla="val -3351"/>
              <a:gd name="adj3" fmla="val 54213"/>
              <a:gd name="adj4" fmla="val -12366"/>
            </a:avLst>
          </a:prstGeom>
          <a:noFill/>
          <a:ln>
            <a:solidFill>
              <a:srgbClr val="009DB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Reminder about the evaluation settings we used.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9411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FD98-6830-E038-1947-47834377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Models Structure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C9035-37AD-E53F-E31F-318DD2EDD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087" y="1825625"/>
            <a:ext cx="10582656" cy="4209415"/>
          </a:xfrm>
        </p:spPr>
        <p:txBody>
          <a:bodyPr>
            <a:normAutofit/>
          </a:bodyPr>
          <a:lstStyle/>
          <a:p>
            <a:r>
              <a:rPr lang="en-US" dirty="0"/>
              <a:t>The predictor is a DNN model with the following structure:</a:t>
            </a:r>
          </a:p>
          <a:p>
            <a:pPr marL="742950" lvl="1" indent="-285750"/>
            <a:r>
              <a:rPr lang="en-US" dirty="0"/>
              <a:t>Input: The substruction of the embedding vectors (512,1).</a:t>
            </a:r>
          </a:p>
          <a:p>
            <a:pPr marL="742950" lvl="1" indent="-285750"/>
            <a:r>
              <a:rPr lang="en-US" dirty="0"/>
              <a:t>Inner structure:</a:t>
            </a:r>
          </a:p>
          <a:p>
            <a:pPr marL="1200150" lvl="2" indent="-285750"/>
            <a:r>
              <a:rPr lang="en-US" dirty="0"/>
              <a:t>Layer 1: 256 neurons with ReLU activation.</a:t>
            </a:r>
          </a:p>
          <a:p>
            <a:pPr marL="1200150" lvl="2" indent="-285750"/>
            <a:r>
              <a:rPr lang="en-US" dirty="0"/>
              <a:t>Layer 2: 128 neurons with ReLU activation.</a:t>
            </a:r>
          </a:p>
          <a:p>
            <a:pPr marL="1200150" lvl="2" indent="-285750"/>
            <a:r>
              <a:rPr lang="en-US" dirty="0"/>
              <a:t>Layer 3: 64 neurons with ReLU activation.</a:t>
            </a:r>
          </a:p>
          <a:p>
            <a:pPr marL="1200150" lvl="2" indent="-285750"/>
            <a:r>
              <a:rPr lang="en-US" dirty="0"/>
              <a:t>Layer 4: 32 neurons with ReLU activation.</a:t>
            </a:r>
          </a:p>
          <a:p>
            <a:pPr marL="1200150" lvl="2" indent="-285750"/>
            <a:r>
              <a:rPr lang="en-US" dirty="0"/>
              <a:t>Layer 5: 16 neurons with ReLU activation.</a:t>
            </a:r>
          </a:p>
          <a:p>
            <a:pPr marL="1200150" lvl="2" indent="-285750"/>
            <a:r>
              <a:rPr lang="en-US" dirty="0"/>
              <a:t>Layer 6: 8 neurons with ReLU activation.</a:t>
            </a:r>
          </a:p>
          <a:p>
            <a:pPr marL="1200150" lvl="2" indent="-285750"/>
            <a:r>
              <a:rPr lang="en-US" dirty="0"/>
              <a:t>Output layer: 1 neuron with Sigmoid activation.</a:t>
            </a:r>
          </a:p>
          <a:p>
            <a:pPr marL="742950" lvl="1" indent="-285750"/>
            <a:r>
              <a:rPr lang="en-US" dirty="0"/>
              <a:t>Training parameters: Adam optimizer with 0.0001 as the learning rate, batch size of 64 and 30 epochs.</a:t>
            </a:r>
          </a:p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4D8BD-7748-5C16-6E1C-CB1F8931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EDD-9EF2-4633-A1C2-4D908C1019B4}" type="slidenum">
              <a:rPr lang="he-IL" smtClean="0"/>
              <a:t>19</a:t>
            </a:fld>
            <a:endParaRPr lang="he-IL"/>
          </a:p>
        </p:txBody>
      </p:sp>
      <p:sp>
        <p:nvSpPr>
          <p:cNvPr id="7" name="Callout: Line with Border and Accent Bar 6">
            <a:extLst>
              <a:ext uri="{FF2B5EF4-FFF2-40B4-BE49-F238E27FC236}">
                <a16:creationId xmlns:a16="http://schemas.microsoft.com/office/drawing/2014/main" id="{43EC5CC6-756A-681A-6AF0-E9753D3F8504}"/>
              </a:ext>
            </a:extLst>
          </p:cNvPr>
          <p:cNvSpPr/>
          <p:nvPr/>
        </p:nvSpPr>
        <p:spPr>
          <a:xfrm>
            <a:off x="8989555" y="735711"/>
            <a:ext cx="2965265" cy="657413"/>
          </a:xfrm>
          <a:prstGeom prst="accentBorderCallout1">
            <a:avLst>
              <a:gd name="adj1" fmla="val 54107"/>
              <a:gd name="adj2" fmla="val -3351"/>
              <a:gd name="adj3" fmla="val 54213"/>
              <a:gd name="adj4" fmla="val -12366"/>
            </a:avLst>
          </a:prstGeom>
          <a:noFill/>
          <a:ln>
            <a:solidFill>
              <a:srgbClr val="009DB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Reminder about the evaluation settings we used.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1452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F1ED-1BD8-D768-E628-DAE068B00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Leakage Introduction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85900-1995-D42E-872A-74F5F630E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leakage is a common problem in </a:t>
            </a:r>
            <a:r>
              <a:rPr lang="en-US" dirty="0" smtClean="0"/>
              <a:t>databases.</a:t>
            </a:r>
            <a:endParaRPr lang="en-US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r>
              <a:rPr lang="en-US" dirty="0" smtClean="0"/>
              <a:t>It can </a:t>
            </a:r>
            <a:r>
              <a:rPr lang="en-US" dirty="0"/>
              <a:t>lead to reputational damage, legal consequences, and financial losses. 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r>
              <a:rPr lang="en-US" dirty="0"/>
              <a:t>So far, there is </a:t>
            </a:r>
            <a:r>
              <a:rPr lang="en-US" dirty="0" smtClean="0"/>
              <a:t>only </a:t>
            </a:r>
            <a:r>
              <a:rPr lang="en-US" dirty="0"/>
              <a:t>best-practice for prevention. </a:t>
            </a:r>
            <a:endParaRPr lang="en-US" dirty="0" smtClean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r>
              <a:rPr lang="en-US" dirty="0" smtClean="0"/>
              <a:t>Data Leakage could be manifested as in various ways.</a:t>
            </a:r>
            <a:endParaRPr lang="en-US" dirty="0"/>
          </a:p>
          <a:p>
            <a:pPr marL="0" indent="0">
              <a:buNone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312E5-A1ED-EE7D-7345-9A224A71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EDD-9EF2-4633-A1C2-4D908C1019B4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508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85B92-B604-46E5-A1AB-E15DD50A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MIA Evaluation Metrics Results</a:t>
            </a:r>
            <a:endParaRPr lang="he-IL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B17435-E4D4-F7AD-A836-C901A2B4F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X-axis displays the five different property distributions on which each target model was trained.</a:t>
            </a:r>
          </a:p>
          <a:p>
            <a:endParaRPr lang="en-US" dirty="0"/>
          </a:p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B93E3-B6EA-4FE5-82B5-756BB49D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EDD-9EF2-4633-A1C2-4D908C1019B4}" type="slidenum">
              <a:rPr lang="he-IL" smtClean="0"/>
              <a:t>20</a:t>
            </a:fld>
            <a:endParaRPr lang="he-IL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250C0D4-F59E-47FC-A1BE-BDD53DE9E9E4}"/>
              </a:ext>
            </a:extLst>
          </p:cNvPr>
          <p:cNvSpPr txBox="1">
            <a:spLocks/>
          </p:cNvSpPr>
          <p:nvPr/>
        </p:nvSpPr>
        <p:spPr>
          <a:xfrm>
            <a:off x="1243087" y="1825625"/>
            <a:ext cx="105826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09129F-F5BF-4CD4-B04A-D383734D559D}"/>
              </a:ext>
            </a:extLst>
          </p:cNvPr>
          <p:cNvSpPr/>
          <p:nvPr/>
        </p:nvSpPr>
        <p:spPr>
          <a:xfrm>
            <a:off x="4484076" y="6133002"/>
            <a:ext cx="3745525" cy="590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1AFBFE-1A33-45DF-B499-E8B373AD05E8}"/>
              </a:ext>
            </a:extLst>
          </p:cNvPr>
          <p:cNvSpPr/>
          <p:nvPr/>
        </p:nvSpPr>
        <p:spPr>
          <a:xfrm>
            <a:off x="4730263" y="6210831"/>
            <a:ext cx="3745525" cy="593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B75DB7-F494-4832-AA5F-5DFA51D6B9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5" t="88227" r="6201" b="-1"/>
          <a:stretch/>
        </p:blipFill>
        <p:spPr>
          <a:xfrm>
            <a:off x="4814930" y="6205661"/>
            <a:ext cx="3452305" cy="36512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3DBB9E5-6E1D-40EF-BA19-6C7F886A4BA2}"/>
              </a:ext>
            </a:extLst>
          </p:cNvPr>
          <p:cNvGrpSpPr/>
          <p:nvPr/>
        </p:nvGrpSpPr>
        <p:grpSpPr>
          <a:xfrm>
            <a:off x="3733798" y="4038600"/>
            <a:ext cx="4524136" cy="2775476"/>
            <a:chOff x="3787148" y="3777521"/>
            <a:chExt cx="4758655" cy="303655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780D058-B912-484E-ADD8-E94F70625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7148" y="3777521"/>
              <a:ext cx="4758655" cy="3036555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21B9F33-3ECE-4F51-AE63-338C35818E1B}"/>
                </a:ext>
              </a:extLst>
            </p:cNvPr>
            <p:cNvSpPr/>
            <p:nvPr/>
          </p:nvSpPr>
          <p:spPr>
            <a:xfrm>
              <a:off x="4730263" y="6185434"/>
              <a:ext cx="3745525" cy="5938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06830D-FED2-43F5-987A-AAD72FFFF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15" t="88227" r="6201" b="-1"/>
            <a:stretch/>
          </p:blipFill>
          <p:spPr>
            <a:xfrm>
              <a:off x="4814930" y="6180264"/>
              <a:ext cx="3452305" cy="365125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C5B2C9EE-916F-406B-BC84-35FCF6FFD984}"/>
              </a:ext>
            </a:extLst>
          </p:cNvPr>
          <p:cNvSpPr/>
          <p:nvPr/>
        </p:nvSpPr>
        <p:spPr>
          <a:xfrm rot="5400000">
            <a:off x="6079409" y="4456153"/>
            <a:ext cx="590823" cy="3658109"/>
          </a:xfrm>
          <a:prstGeom prst="rect">
            <a:avLst/>
          </a:prstGeom>
          <a:noFill/>
          <a:ln w="28575">
            <a:solidFill>
              <a:srgbClr val="009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3B5DF4-2471-46F7-8F35-28099CE9E5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7" t="458" r="1707" b="78014"/>
          <a:stretch/>
        </p:blipFill>
        <p:spPr>
          <a:xfrm>
            <a:off x="4730263" y="3328945"/>
            <a:ext cx="3054521" cy="6377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074ED49-870B-470D-8C9A-7C9BA63E7DB7}"/>
              </a:ext>
            </a:extLst>
          </p:cNvPr>
          <p:cNvSpPr txBox="1"/>
          <p:nvPr/>
        </p:nvSpPr>
        <p:spPr>
          <a:xfrm>
            <a:off x="8909034" y="2737895"/>
            <a:ext cx="228479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Adversarial samples that mislead substitute 0%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and </a:t>
            </a:r>
            <a:r>
              <a:rPr lang="en-US" sz="1600" u="sng" dirty="0">
                <a:solidFill>
                  <a:schemeClr val="bg1"/>
                </a:solidFill>
              </a:rPr>
              <a:t>not</a:t>
            </a:r>
            <a:r>
              <a:rPr lang="en-US" sz="1600" dirty="0">
                <a:solidFill>
                  <a:schemeClr val="bg1"/>
                </a:solidFill>
              </a:rPr>
              <a:t> substitute 100%</a:t>
            </a:r>
            <a:endParaRPr lang="he-IL" sz="16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B3ACF9-8BBD-4291-A70F-FAC2C01FD58D}"/>
              </a:ext>
            </a:extLst>
          </p:cNvPr>
          <p:cNvSpPr txBox="1"/>
          <p:nvPr/>
        </p:nvSpPr>
        <p:spPr>
          <a:xfrm>
            <a:off x="8895729" y="4142737"/>
            <a:ext cx="228479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Adversarial samples that mislead substitute 100%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and </a:t>
            </a:r>
            <a:r>
              <a:rPr lang="en-US" sz="1600" u="sng" dirty="0">
                <a:solidFill>
                  <a:schemeClr val="bg1"/>
                </a:solidFill>
              </a:rPr>
              <a:t>not</a:t>
            </a:r>
            <a:r>
              <a:rPr lang="en-US" sz="1600" dirty="0">
                <a:solidFill>
                  <a:schemeClr val="bg1"/>
                </a:solidFill>
              </a:rPr>
              <a:t> substitute 0%</a:t>
            </a:r>
            <a:endParaRPr lang="he-IL" sz="1600" dirty="0">
              <a:solidFill>
                <a:schemeClr val="bg1"/>
              </a:solidFill>
            </a:endParaRPr>
          </a:p>
        </p:txBody>
      </p:sp>
      <p:sp>
        <p:nvSpPr>
          <p:cNvPr id="3" name="Callout: Line with Border and Accent Bar 2">
            <a:extLst>
              <a:ext uri="{FF2B5EF4-FFF2-40B4-BE49-F238E27FC236}">
                <a16:creationId xmlns:a16="http://schemas.microsoft.com/office/drawing/2014/main" id="{4AEA8162-8442-1EA3-5E2C-F82562981889}"/>
              </a:ext>
            </a:extLst>
          </p:cNvPr>
          <p:cNvSpPr/>
          <p:nvPr/>
        </p:nvSpPr>
        <p:spPr>
          <a:xfrm flipH="1">
            <a:off x="1500187" y="2942334"/>
            <a:ext cx="1870389" cy="497304"/>
          </a:xfrm>
          <a:prstGeom prst="accentBorderCallout1">
            <a:avLst>
              <a:gd name="adj1" fmla="val 54107"/>
              <a:gd name="adj2" fmla="val -3351"/>
              <a:gd name="adj3" fmla="val -67407"/>
              <a:gd name="adj4" fmla="val -3425"/>
            </a:avLst>
          </a:prstGeom>
          <a:noFill/>
          <a:ln>
            <a:solidFill>
              <a:srgbClr val="009DB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Explain exactly what we see. </a:t>
            </a:r>
            <a:endParaRPr lang="he-IL" dirty="0"/>
          </a:p>
        </p:txBody>
      </p:sp>
      <p:sp>
        <p:nvSpPr>
          <p:cNvPr id="6" name="Callout: Line with Border and Accent Bar 5">
            <a:extLst>
              <a:ext uri="{FF2B5EF4-FFF2-40B4-BE49-F238E27FC236}">
                <a16:creationId xmlns:a16="http://schemas.microsoft.com/office/drawing/2014/main" id="{46E578BB-C920-0F23-8532-D5DAD06D809D}"/>
              </a:ext>
            </a:extLst>
          </p:cNvPr>
          <p:cNvSpPr/>
          <p:nvPr/>
        </p:nvSpPr>
        <p:spPr>
          <a:xfrm>
            <a:off x="8766489" y="4193109"/>
            <a:ext cx="2182424" cy="879050"/>
          </a:xfrm>
          <a:prstGeom prst="accentBorderCallout1">
            <a:avLst>
              <a:gd name="adj1" fmla="val 54107"/>
              <a:gd name="adj2" fmla="val -3351"/>
              <a:gd name="adj3" fmla="val 54213"/>
              <a:gd name="adj4" fmla="val -12366"/>
            </a:avLst>
          </a:prstGeom>
          <a:noFill/>
          <a:ln>
            <a:solidFill>
              <a:srgbClr val="009DB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Don’t forget: the graph should be clear with axis titles.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7672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9B17527-717B-4A6C-84CE-A1877A16E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325042"/>
              </p:ext>
            </p:extLst>
          </p:nvPr>
        </p:nvGraphicFramePr>
        <p:xfrm>
          <a:off x="1429623" y="3663701"/>
          <a:ext cx="10088850" cy="20421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784836">
                  <a:extLst>
                    <a:ext uri="{9D8B030D-6E8A-4147-A177-3AD203B41FA5}">
                      <a16:colId xmlns:a16="http://schemas.microsoft.com/office/drawing/2014/main" val="2005095008"/>
                    </a:ext>
                  </a:extLst>
                </a:gridCol>
                <a:gridCol w="1274884">
                  <a:extLst>
                    <a:ext uri="{9D8B030D-6E8A-4147-A177-3AD203B41FA5}">
                      <a16:colId xmlns:a16="http://schemas.microsoft.com/office/drawing/2014/main" val="2742942804"/>
                    </a:ext>
                  </a:extLst>
                </a:gridCol>
                <a:gridCol w="1187623">
                  <a:extLst>
                    <a:ext uri="{9D8B030D-6E8A-4147-A177-3AD203B41FA5}">
                      <a16:colId xmlns:a16="http://schemas.microsoft.com/office/drawing/2014/main" val="2378504043"/>
                    </a:ext>
                  </a:extLst>
                </a:gridCol>
                <a:gridCol w="1180730">
                  <a:extLst>
                    <a:ext uri="{9D8B030D-6E8A-4147-A177-3AD203B41FA5}">
                      <a16:colId xmlns:a16="http://schemas.microsoft.com/office/drawing/2014/main" val="335461591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3121211997"/>
                    </a:ext>
                  </a:extLst>
                </a:gridCol>
                <a:gridCol w="1260629">
                  <a:extLst>
                    <a:ext uri="{9D8B030D-6E8A-4147-A177-3AD203B41FA5}">
                      <a16:colId xmlns:a16="http://schemas.microsoft.com/office/drawing/2014/main" val="3258310415"/>
                    </a:ext>
                  </a:extLst>
                </a:gridCol>
                <a:gridCol w="1136342">
                  <a:extLst>
                    <a:ext uri="{9D8B030D-6E8A-4147-A177-3AD203B41FA5}">
                      <a16:colId xmlns:a16="http://schemas.microsoft.com/office/drawing/2014/main" val="2845504113"/>
                    </a:ext>
                  </a:extLst>
                </a:gridCol>
                <a:gridCol w="985422">
                  <a:extLst>
                    <a:ext uri="{9D8B030D-6E8A-4147-A177-3AD203B41FA5}">
                      <a16:colId xmlns:a16="http://schemas.microsoft.com/office/drawing/2014/main" val="39828691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Inferred property</a:t>
                      </a:r>
                      <a:endParaRPr lang="he-IL" sz="1400" dirty="0"/>
                    </a:p>
                  </a:txBody>
                  <a:tcPr anchor="ctr">
                    <a:solidFill>
                      <a:srgbClr val="009DB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MIT Gap (std)</a:t>
                      </a:r>
                      <a:endParaRPr lang="he-IL" sz="1400" dirty="0"/>
                    </a:p>
                  </a:txBody>
                  <a:tcPr anchor="ctr">
                    <a:solidFill>
                      <a:srgbClr val="009DB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Title</a:t>
                      </a:r>
                      <a:endParaRPr lang="he-IL" sz="1400" dirty="0"/>
                    </a:p>
                  </a:txBody>
                  <a:tcPr anchor="ctr">
                    <a:solidFill>
                      <a:srgbClr val="009DB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Other</a:t>
                      </a:r>
                      <a:endParaRPr lang="he-IL" sz="1400" dirty="0"/>
                    </a:p>
                  </a:txBody>
                  <a:tcPr anchor="ctr">
                    <a:solidFill>
                      <a:srgbClr val="009DB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Else</a:t>
                      </a:r>
                      <a:endParaRPr lang="he-IL" sz="1400" dirty="0"/>
                    </a:p>
                  </a:txBody>
                  <a:tcPr anchor="ctr">
                    <a:solidFill>
                      <a:srgbClr val="009DB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Something</a:t>
                      </a:r>
                      <a:endParaRPr lang="he-IL" sz="1400" dirty="0"/>
                    </a:p>
                  </a:txBody>
                  <a:tcPr anchor="ctr">
                    <a:solidFill>
                      <a:srgbClr val="009DB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Property Distribution</a:t>
                      </a:r>
                      <a:endParaRPr lang="he-IL" sz="1400" dirty="0"/>
                    </a:p>
                  </a:txBody>
                  <a:tcPr anchor="ctr">
                    <a:solidFill>
                      <a:srgbClr val="009DB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Backbone</a:t>
                      </a:r>
                      <a:endParaRPr lang="he-IL" sz="1400" dirty="0"/>
                    </a:p>
                  </a:txBody>
                  <a:tcPr anchor="ctr">
                    <a:solidFill>
                      <a:srgbClr val="009D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25001"/>
                  </a:ext>
                </a:extLst>
              </a:tr>
              <a:tr h="299494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No 5OCS</a:t>
                      </a:r>
                      <a:endParaRPr lang="he-IL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(0.0202) 0.2028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(0.0200) 0.2252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0.4280 (0.0186)</a:t>
                      </a:r>
                      <a:endParaRPr lang="he-I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100%</a:t>
                      </a:r>
                      <a:endParaRPr kumimoji="0" lang="he-I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0%</a:t>
                      </a:r>
                      <a:endParaRPr kumimoji="0" lang="he-I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0%</a:t>
                      </a:r>
                      <a:endParaRPr lang="he-IL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iresnet100</a:t>
                      </a:r>
                      <a:endParaRPr lang="he-IL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17557"/>
                  </a:ext>
                </a:extLst>
              </a:tr>
              <a:tr h="233463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 </a:t>
                      </a:r>
                      <a:r>
                        <a:rPr lang="en-US" sz="1400" dirty="0"/>
                        <a:t>5OCS</a:t>
                      </a:r>
                      <a:endParaRPr lang="he-IL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(0.0059) 0.1677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(0.0127) 0.2920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(0.0091) 0.4596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100%</a:t>
                      </a:r>
                      <a:endParaRPr kumimoji="0" lang="he-I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0%</a:t>
                      </a:r>
                      <a:endParaRPr kumimoji="0" lang="he-I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25%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iresnet100</a:t>
                      </a:r>
                      <a:endParaRPr lang="he-IL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44870"/>
                  </a:ext>
                </a:extLst>
              </a:tr>
              <a:tr h="231518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 </a:t>
                      </a:r>
                      <a:r>
                        <a:rPr lang="en-US" sz="1400" dirty="0"/>
                        <a:t>5OCS</a:t>
                      </a:r>
                      <a:endParaRPr lang="he-IL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(0.0221) 0.0747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(0.0107) 0.3717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(0.0159) 0.4464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100%</a:t>
                      </a:r>
                      <a:endParaRPr kumimoji="0" lang="he-I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0%</a:t>
                      </a:r>
                      <a:endParaRPr kumimoji="0" lang="he-I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50%</a:t>
                      </a:r>
                      <a:endParaRPr lang="he-IL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iresnet100</a:t>
                      </a:r>
                      <a:endParaRPr lang="he-IL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764984"/>
                  </a:ext>
                </a:extLst>
              </a:tr>
              <a:tr h="278211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5OCS</a:t>
                      </a:r>
                      <a:endParaRPr lang="he-IL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(0.0025) 0.0492-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0.3824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(0.0123)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(0.0135) 0.3331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100%</a:t>
                      </a:r>
                      <a:endParaRPr kumimoji="0" lang="he-I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0%</a:t>
                      </a:r>
                      <a:endParaRPr kumimoji="0" lang="he-I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75%</a:t>
                      </a:r>
                      <a:endParaRPr lang="he-IL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iresnet100</a:t>
                      </a:r>
                      <a:endParaRPr lang="he-IL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95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5OCS</a:t>
                      </a:r>
                      <a:endParaRPr lang="he-IL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(0.0150) 0.1774-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0.4209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(0.0106)</a:t>
                      </a:r>
                      <a:endParaRPr lang="he-I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(0.0183) 0.2435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he-I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100%</a:t>
                      </a:r>
                      <a:endParaRPr kumimoji="0" lang="he-I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0%</a:t>
                      </a:r>
                      <a:endParaRPr kumimoji="0" lang="he-I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100%</a:t>
                      </a:r>
                      <a:endParaRPr lang="he-IL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iresnet100</a:t>
                      </a:r>
                      <a:endParaRPr lang="he-IL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745812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51B85B92-B604-46E5-A1AB-E15DD50A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MIA Evaluation Metrics Results</a:t>
            </a: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B93E3-B6EA-4FE5-82B5-756BB49D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EDD-9EF2-4633-A1C2-4D908C1019B4}" type="slidenum">
              <a:rPr lang="he-IL" smtClean="0"/>
              <a:t>21</a:t>
            </a:fld>
            <a:endParaRPr lang="he-IL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3736B05-4BD5-4165-991A-01467DE0F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table presents the attack results for the property </a:t>
            </a:r>
            <a:r>
              <a:rPr lang="en-US" dirty="0">
                <a:solidFill>
                  <a:srgbClr val="009DBB"/>
                </a:solidFill>
              </a:rPr>
              <a:t>“5OCS”</a:t>
            </a:r>
            <a:r>
              <a:rPr lang="en-US" dirty="0"/>
              <a:t>.</a:t>
            </a:r>
            <a:endParaRPr lang="en-US" dirty="0">
              <a:solidFill>
                <a:srgbClr val="009DBB"/>
              </a:solidFill>
            </a:endParaRPr>
          </a:p>
          <a:p>
            <a:r>
              <a:rPr lang="en-US" dirty="0"/>
              <a:t>Each </a:t>
            </a:r>
            <a:r>
              <a:rPr lang="en-US" dirty="0">
                <a:solidFill>
                  <a:srgbClr val="009DBB"/>
                </a:solidFill>
              </a:rPr>
              <a:t>row</a:t>
            </a:r>
            <a:r>
              <a:rPr lang="en-US" dirty="0"/>
              <a:t> shows the attack results when performed on a different target model.</a:t>
            </a:r>
          </a:p>
          <a:p>
            <a:pPr lvl="1"/>
            <a:r>
              <a:rPr lang="en-US" dirty="0"/>
              <a:t>For example: the first row shows the results for a target model that was trained with 0% 5OCS in the training set i.e., not 5OCS.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DEE2B-7A1F-4F0A-A056-660E139AC3CA}"/>
              </a:ext>
            </a:extLst>
          </p:cNvPr>
          <p:cNvSpPr/>
          <p:nvPr/>
        </p:nvSpPr>
        <p:spPr>
          <a:xfrm>
            <a:off x="1334120" y="4447991"/>
            <a:ext cx="10279856" cy="366895"/>
          </a:xfrm>
          <a:prstGeom prst="rect">
            <a:avLst/>
          </a:prstGeom>
          <a:noFill/>
          <a:ln w="38100">
            <a:solidFill>
              <a:srgbClr val="009DB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478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85B92-B604-46E5-A1AB-E15DD50A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MIA Evaluation Metrics Results</a:t>
            </a: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B93E3-B6EA-4FE5-82B5-756BB49D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EDD-9EF2-4633-A1C2-4D908C1019B4}" type="slidenum">
              <a:rPr lang="he-IL" smtClean="0"/>
              <a:t>22</a:t>
            </a:fld>
            <a:endParaRPr lang="he-IL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3736B05-4BD5-4165-991A-01467DE0F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087" y="1825625"/>
            <a:ext cx="10582656" cy="1892265"/>
          </a:xfrm>
        </p:spPr>
        <p:txBody>
          <a:bodyPr>
            <a:normAutofit/>
          </a:bodyPr>
          <a:lstStyle/>
          <a:p>
            <a:r>
              <a:rPr lang="en-US" dirty="0"/>
              <a:t>The first two columns show the experiments settings.</a:t>
            </a:r>
          </a:p>
          <a:p>
            <a:pPr lvl="1"/>
            <a:r>
              <a:rPr lang="en-US" dirty="0"/>
              <a:t>The used backbone.</a:t>
            </a:r>
          </a:p>
          <a:p>
            <a:pPr lvl="1"/>
            <a:r>
              <a:rPr lang="en-US" dirty="0"/>
              <a:t>The target model property distribution in the training set.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41183CE-5E50-6E4B-1660-33DD9E35C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29952"/>
              </p:ext>
            </p:extLst>
          </p:nvPr>
        </p:nvGraphicFramePr>
        <p:xfrm>
          <a:off x="1429623" y="3663701"/>
          <a:ext cx="10088850" cy="20421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784836">
                  <a:extLst>
                    <a:ext uri="{9D8B030D-6E8A-4147-A177-3AD203B41FA5}">
                      <a16:colId xmlns:a16="http://schemas.microsoft.com/office/drawing/2014/main" val="2005095008"/>
                    </a:ext>
                  </a:extLst>
                </a:gridCol>
                <a:gridCol w="1274884">
                  <a:extLst>
                    <a:ext uri="{9D8B030D-6E8A-4147-A177-3AD203B41FA5}">
                      <a16:colId xmlns:a16="http://schemas.microsoft.com/office/drawing/2014/main" val="2742942804"/>
                    </a:ext>
                  </a:extLst>
                </a:gridCol>
                <a:gridCol w="1187623">
                  <a:extLst>
                    <a:ext uri="{9D8B030D-6E8A-4147-A177-3AD203B41FA5}">
                      <a16:colId xmlns:a16="http://schemas.microsoft.com/office/drawing/2014/main" val="2378504043"/>
                    </a:ext>
                  </a:extLst>
                </a:gridCol>
                <a:gridCol w="1180730">
                  <a:extLst>
                    <a:ext uri="{9D8B030D-6E8A-4147-A177-3AD203B41FA5}">
                      <a16:colId xmlns:a16="http://schemas.microsoft.com/office/drawing/2014/main" val="335461591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3121211997"/>
                    </a:ext>
                  </a:extLst>
                </a:gridCol>
                <a:gridCol w="1260629">
                  <a:extLst>
                    <a:ext uri="{9D8B030D-6E8A-4147-A177-3AD203B41FA5}">
                      <a16:colId xmlns:a16="http://schemas.microsoft.com/office/drawing/2014/main" val="3258310415"/>
                    </a:ext>
                  </a:extLst>
                </a:gridCol>
                <a:gridCol w="1136342">
                  <a:extLst>
                    <a:ext uri="{9D8B030D-6E8A-4147-A177-3AD203B41FA5}">
                      <a16:colId xmlns:a16="http://schemas.microsoft.com/office/drawing/2014/main" val="2845504113"/>
                    </a:ext>
                  </a:extLst>
                </a:gridCol>
                <a:gridCol w="985422">
                  <a:extLst>
                    <a:ext uri="{9D8B030D-6E8A-4147-A177-3AD203B41FA5}">
                      <a16:colId xmlns:a16="http://schemas.microsoft.com/office/drawing/2014/main" val="39828691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Inferred property</a:t>
                      </a:r>
                      <a:endParaRPr lang="he-IL" sz="1400" dirty="0"/>
                    </a:p>
                  </a:txBody>
                  <a:tcPr anchor="ctr">
                    <a:solidFill>
                      <a:srgbClr val="009DB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MIT Gap (std)</a:t>
                      </a:r>
                      <a:endParaRPr lang="he-IL" sz="1400" dirty="0"/>
                    </a:p>
                  </a:txBody>
                  <a:tcPr anchor="ctr">
                    <a:solidFill>
                      <a:srgbClr val="009DB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Title</a:t>
                      </a:r>
                      <a:endParaRPr lang="he-IL" sz="1400" dirty="0"/>
                    </a:p>
                  </a:txBody>
                  <a:tcPr anchor="ctr">
                    <a:solidFill>
                      <a:srgbClr val="009DB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Other</a:t>
                      </a:r>
                      <a:endParaRPr lang="he-IL" sz="1400" dirty="0"/>
                    </a:p>
                  </a:txBody>
                  <a:tcPr anchor="ctr">
                    <a:solidFill>
                      <a:srgbClr val="009DB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Else</a:t>
                      </a:r>
                      <a:endParaRPr lang="he-IL" sz="1400" dirty="0"/>
                    </a:p>
                  </a:txBody>
                  <a:tcPr anchor="ctr">
                    <a:solidFill>
                      <a:srgbClr val="009DB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Something</a:t>
                      </a:r>
                      <a:endParaRPr lang="he-IL" sz="1400" dirty="0"/>
                    </a:p>
                  </a:txBody>
                  <a:tcPr anchor="ctr">
                    <a:solidFill>
                      <a:srgbClr val="009DB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Property Distribution</a:t>
                      </a:r>
                      <a:endParaRPr lang="he-IL" sz="1400" dirty="0"/>
                    </a:p>
                  </a:txBody>
                  <a:tcPr anchor="ctr">
                    <a:solidFill>
                      <a:srgbClr val="009DB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Backbone</a:t>
                      </a:r>
                      <a:endParaRPr lang="he-IL" sz="1400" dirty="0"/>
                    </a:p>
                  </a:txBody>
                  <a:tcPr anchor="ctr">
                    <a:solidFill>
                      <a:srgbClr val="009D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25001"/>
                  </a:ext>
                </a:extLst>
              </a:tr>
              <a:tr h="299494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No 5OCS</a:t>
                      </a:r>
                      <a:endParaRPr lang="he-IL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(0.0202) 0.2028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(0.0200) 0.2252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0.4280 (0.0186)</a:t>
                      </a:r>
                      <a:endParaRPr lang="he-I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100%</a:t>
                      </a:r>
                      <a:endParaRPr kumimoji="0" lang="he-I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0%</a:t>
                      </a:r>
                      <a:endParaRPr kumimoji="0" lang="he-I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0%</a:t>
                      </a:r>
                      <a:endParaRPr lang="he-IL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iresnet100</a:t>
                      </a:r>
                      <a:endParaRPr lang="he-IL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17557"/>
                  </a:ext>
                </a:extLst>
              </a:tr>
              <a:tr h="233463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 </a:t>
                      </a:r>
                      <a:r>
                        <a:rPr lang="en-US" sz="1400" dirty="0"/>
                        <a:t>5OCS</a:t>
                      </a:r>
                      <a:endParaRPr lang="he-IL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(0.0059) 0.1677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(0.0127) 0.2920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(0.0091) 0.4596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100%</a:t>
                      </a:r>
                      <a:endParaRPr kumimoji="0" lang="he-I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0%</a:t>
                      </a:r>
                      <a:endParaRPr kumimoji="0" lang="he-I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25%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iresnet100</a:t>
                      </a:r>
                      <a:endParaRPr lang="he-IL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44870"/>
                  </a:ext>
                </a:extLst>
              </a:tr>
              <a:tr h="231518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 </a:t>
                      </a:r>
                      <a:r>
                        <a:rPr lang="en-US" sz="1400" dirty="0"/>
                        <a:t>5OCS</a:t>
                      </a:r>
                      <a:endParaRPr lang="he-IL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(0.0221) 0.0747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(0.0107) 0.3717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(0.0159) 0.4464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100%</a:t>
                      </a:r>
                      <a:endParaRPr kumimoji="0" lang="he-I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0%</a:t>
                      </a:r>
                      <a:endParaRPr kumimoji="0" lang="he-I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50%</a:t>
                      </a:r>
                      <a:endParaRPr lang="he-IL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iresnet100</a:t>
                      </a:r>
                      <a:endParaRPr lang="he-IL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764984"/>
                  </a:ext>
                </a:extLst>
              </a:tr>
              <a:tr h="278211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5OCS</a:t>
                      </a:r>
                      <a:endParaRPr lang="he-IL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(0.0025) 0.0492-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0.3824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(0.0123)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(0.0135) 0.3331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100%</a:t>
                      </a:r>
                      <a:endParaRPr kumimoji="0" lang="he-I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0%</a:t>
                      </a:r>
                      <a:endParaRPr kumimoji="0" lang="he-I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75%</a:t>
                      </a:r>
                      <a:endParaRPr lang="he-IL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iresnet100</a:t>
                      </a:r>
                      <a:endParaRPr lang="he-IL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95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5OCS</a:t>
                      </a:r>
                      <a:endParaRPr lang="he-IL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(0.0150) 0.1774-</a:t>
                      </a: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0.4209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(0.0106)</a:t>
                      </a:r>
                      <a:endParaRPr lang="he-I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(0.0183) 0.2435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he-I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100%</a:t>
                      </a:r>
                      <a:endParaRPr kumimoji="0" lang="he-I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0%</a:t>
                      </a:r>
                      <a:endParaRPr kumimoji="0" lang="he-IL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100%</a:t>
                      </a:r>
                      <a:endParaRPr lang="he-IL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iresnet100</a:t>
                      </a:r>
                      <a:endParaRPr lang="he-IL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745812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1A400514-5FFE-4276-AFFC-082E23B2CEAE}"/>
              </a:ext>
            </a:extLst>
          </p:cNvPr>
          <p:cNvSpPr/>
          <p:nvPr/>
        </p:nvSpPr>
        <p:spPr>
          <a:xfrm>
            <a:off x="1307306" y="3482344"/>
            <a:ext cx="2247581" cy="2404873"/>
          </a:xfrm>
          <a:prstGeom prst="rect">
            <a:avLst/>
          </a:prstGeom>
          <a:noFill/>
          <a:ln w="38100">
            <a:solidFill>
              <a:srgbClr val="009DB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18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85B92-B604-46E5-A1AB-E15DD50A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MIA Evaluation Metrics Results</a:t>
            </a: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B93E3-B6EA-4FE5-82B5-756BB49D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EDD-9EF2-4633-A1C2-4D908C1019B4}" type="slidenum">
              <a:rPr lang="he-IL" smtClean="0"/>
              <a:t>23</a:t>
            </a:fld>
            <a:endParaRPr lang="he-IL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45E899D-DAAC-4DA5-A31B-0D117EFE7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087" y="1802422"/>
            <a:ext cx="4055565" cy="4886053"/>
          </a:xfrm>
        </p:spPr>
        <p:txBody>
          <a:bodyPr>
            <a:normAutofit/>
          </a:bodyPr>
          <a:lstStyle/>
          <a:p>
            <a:r>
              <a:rPr lang="en-US" dirty="0"/>
              <a:t>We note that all the attacks successfully infer the ….</a:t>
            </a:r>
          </a:p>
          <a:p>
            <a:pPr lvl="1"/>
            <a:r>
              <a:rPr lang="en-US" dirty="0"/>
              <a:t>Except for the ….</a:t>
            </a:r>
          </a:p>
          <a:p>
            <a:pPr lvl="1"/>
            <a:r>
              <a:rPr lang="en-US" dirty="0"/>
              <a:t>Furthermore, the standard deviation values are less than 0.09, which indicates that the results are consistent.	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5FE1F-5A30-4CC1-B2D3-1091B8F40061}"/>
              </a:ext>
            </a:extLst>
          </p:cNvPr>
          <p:cNvSpPr txBox="1"/>
          <p:nvPr/>
        </p:nvSpPr>
        <p:spPr>
          <a:xfrm>
            <a:off x="6541870" y="1912696"/>
            <a:ext cx="514885" cy="25391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5OCS</a:t>
            </a:r>
            <a:endParaRPr lang="he-IL" sz="105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9727C-E1C2-46C5-8FA4-1AD8124F3D22}"/>
              </a:ext>
            </a:extLst>
          </p:cNvPr>
          <p:cNvSpPr txBox="1"/>
          <p:nvPr/>
        </p:nvSpPr>
        <p:spPr>
          <a:xfrm>
            <a:off x="8633247" y="1912696"/>
            <a:ext cx="551754" cy="25391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Young</a:t>
            </a:r>
            <a:endParaRPr lang="he-IL" sz="105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ED0C16-CF32-43B7-A038-6E7ED9660FB8}"/>
              </a:ext>
            </a:extLst>
          </p:cNvPr>
          <p:cNvSpPr txBox="1"/>
          <p:nvPr/>
        </p:nvSpPr>
        <p:spPr>
          <a:xfrm>
            <a:off x="10833412" y="1912696"/>
            <a:ext cx="460382" cy="25391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Male</a:t>
            </a:r>
            <a:endParaRPr lang="he-IL" sz="105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030B9-85FE-46CD-BBB8-13D75A13B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737" y="2144448"/>
            <a:ext cx="6807200" cy="3426249"/>
          </a:xfrm>
          <a:prstGeom prst="rect">
            <a:avLst/>
          </a:prstGeom>
        </p:spPr>
      </p:pic>
      <p:sp>
        <p:nvSpPr>
          <p:cNvPr id="2" name="Callout: Line with Border and Accent Bar 1">
            <a:extLst>
              <a:ext uri="{FF2B5EF4-FFF2-40B4-BE49-F238E27FC236}">
                <a16:creationId xmlns:a16="http://schemas.microsoft.com/office/drawing/2014/main" id="{CCD7066C-07EB-60AB-D105-B6A7B4A4BE7B}"/>
              </a:ext>
            </a:extLst>
          </p:cNvPr>
          <p:cNvSpPr/>
          <p:nvPr/>
        </p:nvSpPr>
        <p:spPr>
          <a:xfrm>
            <a:off x="4680792" y="5698175"/>
            <a:ext cx="4237039" cy="758188"/>
          </a:xfrm>
          <a:prstGeom prst="accentBorderCallout1">
            <a:avLst>
              <a:gd name="adj1" fmla="val 54107"/>
              <a:gd name="adj2" fmla="val -3351"/>
              <a:gd name="adj3" fmla="val 54138"/>
              <a:gd name="adj4" fmla="val -10000"/>
            </a:avLst>
          </a:prstGeom>
          <a:noFill/>
          <a:ln>
            <a:solidFill>
              <a:srgbClr val="009DB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Explain what are the important things we can see when examining the results.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8048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57681-2A2C-C60C-2E45-A6947CF1C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Discussion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08B9E-FB07-B8DE-F4AE-97E8A1351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concerns/questions regarding the results we obtained, here is the place to ask.</a:t>
            </a:r>
          </a:p>
          <a:p>
            <a:pPr lvl="1"/>
            <a:r>
              <a:rPr lang="en-US" dirty="0"/>
              <a:t>I.e., after you reminded the metric and explained everything clearly about the obtained results.</a:t>
            </a: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BBD9B-C924-0FB2-A2D8-DD8B6144A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EDD-9EF2-4633-A1C2-4D908C1019B4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6683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13666-76A7-783F-4745-7141A6EB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</a:t>
            </a:r>
            <a:r>
              <a:rPr lang="en-US" dirty="0" smtClean="0"/>
              <a:t>26.09.2023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4B1BF-8142-7760-B0BC-94FB6C1C2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Expand the testing with another attack.</a:t>
            </a:r>
            <a:endParaRPr lang="en-US" dirty="0"/>
          </a:p>
          <a:p>
            <a:r>
              <a:rPr lang="en-US" dirty="0" smtClean="0"/>
              <a:t>Find out the answers to the questions that arose during results review. </a:t>
            </a:r>
            <a:endParaRPr lang="en-US" dirty="0"/>
          </a:p>
          <a:p>
            <a:r>
              <a:rPr lang="en-US" dirty="0" smtClean="0"/>
              <a:t>Add an encoded version of the permissions document of each role.</a:t>
            </a:r>
            <a:endParaRPr lang="en-US" dirty="0"/>
          </a:p>
          <a:p>
            <a:pPr lvl="1"/>
            <a:r>
              <a:rPr lang="en-US" dirty="0" smtClean="0"/>
              <a:t>This could be a different approach that would involve vectors instead of forest.</a:t>
            </a:r>
          </a:p>
          <a:p>
            <a:pPr lvl="1"/>
            <a:r>
              <a:rPr lang="en-US" dirty="0" smtClean="0"/>
              <a:t>A combination of those models might be more robust and adaptable.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Code changes in attacks, different DL from </a:t>
            </a:r>
            <a:r>
              <a:rPr lang="en-US" dirty="0" err="1" smtClean="0"/>
              <a:t>amir’s</a:t>
            </a:r>
            <a:endParaRPr lang="en-US" dirty="0" smtClean="0"/>
          </a:p>
          <a:p>
            <a:r>
              <a:rPr lang="en-US" dirty="0" smtClean="0"/>
              <a:t>Create anomaly sign </a:t>
            </a:r>
            <a:r>
              <a:rPr lang="en-US" smtClean="0"/>
              <a:t>in attributes.</a:t>
            </a:r>
          </a:p>
          <a:p>
            <a:pPr marL="0" indent="0">
              <a:buNone/>
            </a:pPr>
            <a:endParaRPr lang="en-US" dirty="0" smtClean="0"/>
          </a:p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F5CF9-9BDE-8B87-9EA9-051616391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EDD-9EF2-4633-A1C2-4D908C1019B4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32446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7F979D-EA6E-4984-9213-2317CF50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he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53B1E9-13C6-4E58-A2D6-E4F4ECDE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EDD-9EF2-4633-A1C2-4D908C1019B4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4958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C3F751-12F4-428C-B26A-851C88902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he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2192C4-55CF-4635-948F-6B078DF94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aws.amazon.com/guardduty/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Data </a:t>
            </a:r>
            <a:r>
              <a:rPr lang="en-US" dirty="0"/>
              <a:t>Leakage Detection and Prevention: Review and Research </a:t>
            </a:r>
            <a:r>
              <a:rPr lang="en-US" dirty="0" smtClean="0"/>
              <a:t>Directions 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More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Copy the APA cite from Google Scholar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EFA41-7D71-4538-A52B-376CD3D31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EDD-9EF2-4633-A1C2-4D908C1019B4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15590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0BCFAF-C6D5-4944-9B5B-6AD49315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  <a:endParaRPr lang="he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0652AE-56EC-41C5-9422-922D79BD6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detect data leakage generically in serverless applications? </a:t>
            </a:r>
          </a:p>
          <a:p>
            <a:pPr lvl="1"/>
            <a:r>
              <a:rPr lang="en-US" dirty="0"/>
              <a:t>How </a:t>
            </a:r>
            <a:r>
              <a:rPr lang="en-US" dirty="0" smtClean="0"/>
              <a:t>much log data it </a:t>
            </a:r>
            <a:r>
              <a:rPr lang="en-US" dirty="0"/>
              <a:t>would take to discover a data leakage if such event happens?</a:t>
            </a:r>
          </a:p>
          <a:p>
            <a:pPr lvl="1"/>
            <a:r>
              <a:rPr lang="en-US" dirty="0"/>
              <a:t>What are the signs of data leakage in serverless application?</a:t>
            </a:r>
          </a:p>
          <a:p>
            <a:pPr lvl="1"/>
            <a:r>
              <a:rPr lang="en-US" dirty="0"/>
              <a:t>Where should we look for the trails of a leakage?</a:t>
            </a:r>
          </a:p>
          <a:p>
            <a:pPr lvl="1"/>
            <a:r>
              <a:rPr lang="en-US" dirty="0"/>
              <a:t>What are the generic data points that are similar for data leakage attacks?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C8F04-C465-43FD-B3EF-18B30255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EDD-9EF2-4633-A1C2-4D908C1019B4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290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0BCFAF-C6D5-4944-9B5B-6AD49315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  <a:endParaRPr lang="he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0652AE-56EC-41C5-9422-922D79BD6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hypothesis is that </a:t>
            </a:r>
            <a:r>
              <a:rPr lang="en-US" dirty="0" smtClean="0"/>
              <a:t>permission and storage combined logs may discover data leakage attempts and leaks that has weak trails in the system.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C8F04-C465-43FD-B3EF-18B30255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EDD-9EF2-4633-A1C2-4D908C1019B4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18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 descr="Circle&#10;&#10;Description automatically generated with medium confidence">
            <a:extLst>
              <a:ext uri="{FF2B5EF4-FFF2-40B4-BE49-F238E27FC236}">
                <a16:creationId xmlns:a16="http://schemas.microsoft.com/office/drawing/2014/main" id="{5C2EE66B-CDCA-455E-94B4-A82445ED3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30" r="26"/>
          <a:stretch/>
        </p:blipFill>
        <p:spPr>
          <a:xfrm>
            <a:off x="6479926" y="4148139"/>
            <a:ext cx="2500788" cy="13713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59505-7841-471D-AC73-927E4539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EDD-9EF2-4633-A1C2-4D908C1019B4}" type="slidenum">
              <a:rPr lang="he-IL" smtClean="0"/>
              <a:t>5</a:t>
            </a:fld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DB95A8-D932-4283-8BA1-D3EDFE93940F}"/>
              </a:ext>
            </a:extLst>
          </p:cNvPr>
          <p:cNvSpPr txBox="1"/>
          <p:nvPr/>
        </p:nvSpPr>
        <p:spPr>
          <a:xfrm>
            <a:off x="1857160" y="2336620"/>
            <a:ext cx="95172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>
                <a:solidFill>
                  <a:srgbClr val="009DBB"/>
                </a:solidFill>
              </a:rPr>
              <a:t>Phase 1</a:t>
            </a:r>
            <a:endParaRPr lang="he-IL" sz="1600" dirty="0">
              <a:solidFill>
                <a:srgbClr val="009DB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757B5-E901-4746-A93E-F3D122FA0773}"/>
              </a:ext>
            </a:extLst>
          </p:cNvPr>
          <p:cNvSpPr txBox="1"/>
          <p:nvPr/>
        </p:nvSpPr>
        <p:spPr>
          <a:xfrm>
            <a:off x="4316949" y="2341703"/>
            <a:ext cx="95172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>
                <a:solidFill>
                  <a:srgbClr val="009DBB"/>
                </a:solidFill>
              </a:rPr>
              <a:t>Phase 2</a:t>
            </a:r>
            <a:endParaRPr lang="he-IL" sz="1600" dirty="0">
              <a:solidFill>
                <a:srgbClr val="009DB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79848-4EC6-48D5-BC74-DC06440665E7}"/>
              </a:ext>
            </a:extLst>
          </p:cNvPr>
          <p:cNvSpPr txBox="1"/>
          <p:nvPr/>
        </p:nvSpPr>
        <p:spPr>
          <a:xfrm>
            <a:off x="7219113" y="2336620"/>
            <a:ext cx="95172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>
                <a:solidFill>
                  <a:srgbClr val="009DBB"/>
                </a:solidFill>
              </a:rPr>
              <a:t>Phase 3</a:t>
            </a:r>
            <a:endParaRPr lang="he-IL" sz="1600" dirty="0">
              <a:solidFill>
                <a:srgbClr val="009DBB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EFCD8-8B76-484C-9082-EEE3FEE35696}"/>
              </a:ext>
            </a:extLst>
          </p:cNvPr>
          <p:cNvSpPr txBox="1"/>
          <p:nvPr/>
        </p:nvSpPr>
        <p:spPr>
          <a:xfrm>
            <a:off x="10395623" y="2381465"/>
            <a:ext cx="95172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>
                <a:solidFill>
                  <a:srgbClr val="009DBB"/>
                </a:solidFill>
              </a:rPr>
              <a:t>Phase 4</a:t>
            </a:r>
            <a:endParaRPr lang="he-IL" sz="1600" dirty="0">
              <a:solidFill>
                <a:srgbClr val="009DB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3BBDF3-2CAF-4D8B-AA61-6BC7F2905301}"/>
              </a:ext>
            </a:extLst>
          </p:cNvPr>
          <p:cNvSpPr txBox="1"/>
          <p:nvPr/>
        </p:nvSpPr>
        <p:spPr>
          <a:xfrm>
            <a:off x="1178176" y="5557170"/>
            <a:ext cx="256996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Induce two substitute models with and without the examined property value</a:t>
            </a: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9BDE80-7565-4433-B26B-F990C0F6D4ED}"/>
              </a:ext>
            </a:extLst>
          </p:cNvPr>
          <p:cNvSpPr txBox="1"/>
          <p:nvPr/>
        </p:nvSpPr>
        <p:spPr>
          <a:xfrm>
            <a:off x="3754835" y="5540032"/>
            <a:ext cx="232659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Craft adversarial samples to attack each of the substitute models</a:t>
            </a:r>
            <a:endParaRPr lang="he-IL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F95A46-7A95-4767-BD98-F662C8B28BE1}"/>
              </a:ext>
            </a:extLst>
          </p:cNvPr>
          <p:cNvSpPr txBox="1"/>
          <p:nvPr/>
        </p:nvSpPr>
        <p:spPr>
          <a:xfrm>
            <a:off x="6090373" y="5560936"/>
            <a:ext cx="3385053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Filter the unique adversarial samples for each substitute model</a:t>
            </a:r>
            <a:endParaRPr lang="he-IL" sz="16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D977546-4CB1-4A92-A194-B7F4FE106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087" y="1825625"/>
            <a:ext cx="10582656" cy="526551"/>
          </a:xfrm>
        </p:spPr>
        <p:txBody>
          <a:bodyPr/>
          <a:lstStyle/>
          <a:p>
            <a:r>
              <a:rPr lang="en-US" dirty="0"/>
              <a:t>An example for the proposed attack with the examined property value ‘male’.</a:t>
            </a:r>
            <a:endParaRPr lang="he-I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F93D12-6AF1-4C92-A467-4D003958432F}"/>
              </a:ext>
            </a:extLst>
          </p:cNvPr>
          <p:cNvSpPr/>
          <p:nvPr/>
        </p:nvSpPr>
        <p:spPr>
          <a:xfrm>
            <a:off x="9391260" y="5573175"/>
            <a:ext cx="28456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Query the target model to learn the relative success of each set</a:t>
            </a:r>
            <a:endParaRPr lang="he-IL" sz="1600" dirty="0"/>
          </a:p>
        </p:txBody>
      </p:sp>
      <p:pic>
        <p:nvPicPr>
          <p:cNvPr id="38" name="Graphic 5" descr="Database">
            <a:extLst>
              <a:ext uri="{FF2B5EF4-FFF2-40B4-BE49-F238E27FC236}">
                <a16:creationId xmlns:a16="http://schemas.microsoft.com/office/drawing/2014/main" id="{B3EC4580-2554-4676-810C-A8FA1283468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3385" y="3039464"/>
            <a:ext cx="533123" cy="63106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7970371-98A4-47D9-B42A-14DC31AF7CE9}"/>
              </a:ext>
            </a:extLst>
          </p:cNvPr>
          <p:cNvSpPr txBox="1"/>
          <p:nvPr/>
        </p:nvSpPr>
        <p:spPr>
          <a:xfrm>
            <a:off x="986529" y="3580248"/>
            <a:ext cx="12266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95B5D1"/>
                </a:solidFill>
              </a:rPr>
              <a:t>100% Male</a:t>
            </a:r>
            <a:endParaRPr lang="he-IL" sz="1600" dirty="0">
              <a:solidFill>
                <a:srgbClr val="95B5D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0EBC07-8205-4ADC-AE30-2426AF01D302}"/>
              </a:ext>
            </a:extLst>
          </p:cNvPr>
          <p:cNvSpPr txBox="1"/>
          <p:nvPr/>
        </p:nvSpPr>
        <p:spPr>
          <a:xfrm>
            <a:off x="1186239" y="2789725"/>
            <a:ext cx="10085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Dataset 1</a:t>
            </a:r>
            <a:endParaRPr lang="he-IL" sz="1600" dirty="0"/>
          </a:p>
        </p:txBody>
      </p:sp>
      <p:pic>
        <p:nvPicPr>
          <p:cNvPr id="41" name="Graphic 40" descr="Chevron arrows">
            <a:extLst>
              <a:ext uri="{FF2B5EF4-FFF2-40B4-BE49-F238E27FC236}">
                <a16:creationId xmlns:a16="http://schemas.microsoft.com/office/drawing/2014/main" id="{B4E64B92-4263-4AE0-A51E-7979AB69AF2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45961" y="3199567"/>
            <a:ext cx="361051" cy="28779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BDEE4E3-23D2-4436-A277-45399F1A3993}"/>
              </a:ext>
            </a:extLst>
          </p:cNvPr>
          <p:cNvSpPr/>
          <p:nvPr/>
        </p:nvSpPr>
        <p:spPr>
          <a:xfrm>
            <a:off x="2429480" y="2785703"/>
            <a:ext cx="10882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dirty="0"/>
              <a:t>Substitute model M1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C07838-8FC8-4B9F-BFB7-F889812C9BBD}"/>
              </a:ext>
            </a:extLst>
          </p:cNvPr>
          <p:cNvSpPr txBox="1"/>
          <p:nvPr/>
        </p:nvSpPr>
        <p:spPr>
          <a:xfrm>
            <a:off x="10897190" y="3221766"/>
            <a:ext cx="1246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% of success</a:t>
            </a:r>
            <a:endParaRPr lang="he-IL" sz="16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7650FD-C802-41F8-B9D0-7F9ED0FBE9EA}"/>
              </a:ext>
            </a:extLst>
          </p:cNvPr>
          <p:cNvSpPr txBox="1"/>
          <p:nvPr/>
        </p:nvSpPr>
        <p:spPr>
          <a:xfrm>
            <a:off x="11224770" y="3509107"/>
            <a:ext cx="5789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95B5D1"/>
                </a:solidFill>
              </a:rPr>
              <a:t>85%</a:t>
            </a:r>
            <a:endParaRPr lang="he-IL" sz="1600" dirty="0">
              <a:solidFill>
                <a:srgbClr val="95B5D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8AA44B7-4FD7-4C2C-A1CA-BD3A5959ED82}"/>
              </a:ext>
            </a:extLst>
          </p:cNvPr>
          <p:cNvSpPr txBox="1"/>
          <p:nvPr/>
        </p:nvSpPr>
        <p:spPr>
          <a:xfrm>
            <a:off x="10846977" y="4632892"/>
            <a:ext cx="12106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% of success</a:t>
            </a:r>
            <a:endParaRPr lang="he-IL" sz="16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AB5A646-B031-4C56-8844-064C65F3729D}"/>
              </a:ext>
            </a:extLst>
          </p:cNvPr>
          <p:cNvSpPr txBox="1"/>
          <p:nvPr/>
        </p:nvSpPr>
        <p:spPr>
          <a:xfrm>
            <a:off x="11230777" y="4874360"/>
            <a:ext cx="5789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DEA782"/>
                </a:solidFill>
              </a:rPr>
              <a:t>65%</a:t>
            </a:r>
            <a:endParaRPr lang="he-IL" sz="1600" dirty="0">
              <a:solidFill>
                <a:srgbClr val="DEA782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3CC6C2D-1E47-46EB-BBA0-8648195AB01B}"/>
              </a:ext>
            </a:extLst>
          </p:cNvPr>
          <p:cNvCxnSpPr>
            <a:cxnSpLocks/>
          </p:cNvCxnSpPr>
          <p:nvPr/>
        </p:nvCxnSpPr>
        <p:spPr>
          <a:xfrm>
            <a:off x="3695363" y="2381465"/>
            <a:ext cx="0" cy="414422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38D13D4-6285-4DED-B8BB-504376083695}"/>
              </a:ext>
            </a:extLst>
          </p:cNvPr>
          <p:cNvCxnSpPr>
            <a:cxnSpLocks/>
          </p:cNvCxnSpPr>
          <p:nvPr/>
        </p:nvCxnSpPr>
        <p:spPr>
          <a:xfrm>
            <a:off x="6160707" y="2381465"/>
            <a:ext cx="0" cy="41701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BAB0718-AE7A-42F2-B41F-94E7EC114155}"/>
              </a:ext>
            </a:extLst>
          </p:cNvPr>
          <p:cNvCxnSpPr>
            <a:cxnSpLocks/>
          </p:cNvCxnSpPr>
          <p:nvPr/>
        </p:nvCxnSpPr>
        <p:spPr>
          <a:xfrm>
            <a:off x="9401965" y="2381465"/>
            <a:ext cx="0" cy="410855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75" name="3D Model 74" descr="Gears">
                <a:extLst>
                  <a:ext uri="{FF2B5EF4-FFF2-40B4-BE49-F238E27FC236}">
                    <a16:creationId xmlns:a16="http://schemas.microsoft.com/office/drawing/2014/main" id="{38B197AE-C399-40F0-9CB1-F6D77A01E92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760793" y="3846521"/>
              <a:ext cx="739276" cy="68988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739276" cy="689884"/>
                    </a:xfrm>
                    <a:prstGeom prst="rect">
                      <a:avLst/>
                    </a:prstGeom>
                  </am3d:spPr>
                  <am3d:camera>
                    <am3d:pos x="0" y="0" z="60106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04" d="1000000"/>
                    <am3d:preTrans dx="718081" dy="-13902428" dz="156387"/>
                    <am3d:scale>
                      <am3d:sx n="1000000" d="1000000"/>
                      <am3d:sy n="1000000" d="1000000"/>
                      <am3d:sz n="1000000" d="1000000"/>
                    </am3d:scale>
                    <am3d:rot ax="717061" ay="1899491" az="38033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9166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5" name="3D Model 74" descr="Gears">
                <a:extLst>
                  <a:ext uri="{FF2B5EF4-FFF2-40B4-BE49-F238E27FC236}">
                    <a16:creationId xmlns:a16="http://schemas.microsoft.com/office/drawing/2014/main" id="{38B197AE-C399-40F0-9CB1-F6D77A01E9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60793" y="3846521"/>
                <a:ext cx="739276" cy="6898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62" name="3D Model 61" descr="Gears">
                <a:extLst>
                  <a:ext uri="{FF2B5EF4-FFF2-40B4-BE49-F238E27FC236}">
                    <a16:creationId xmlns:a16="http://schemas.microsoft.com/office/drawing/2014/main" id="{CDF46A44-A9D1-493A-9CA2-06F9574814B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49222" y="3263462"/>
              <a:ext cx="643550" cy="6079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43550" cy="607998"/>
                    </a:xfrm>
                    <a:prstGeom prst="rect">
                      <a:avLst/>
                    </a:prstGeom>
                  </am3d:spPr>
                  <am3d:camera>
                    <am3d:pos x="0" y="0" z="60106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04" d="1000000"/>
                    <am3d:preTrans dx="718081" dy="-13902428" dz="156387"/>
                    <am3d:scale>
                      <am3d:sx n="1000000" d="1000000"/>
                      <am3d:sy n="1000000" d="1000000"/>
                      <am3d:sz n="1000000" d="1000000"/>
                    </am3d:scale>
                    <am3d:rot ax="717061" ay="1899491" az="38033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797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 descr="Gears">
                <a:extLst>
                  <a:ext uri="{FF2B5EF4-FFF2-40B4-BE49-F238E27FC236}">
                    <a16:creationId xmlns:a16="http://schemas.microsoft.com/office/drawing/2014/main" id="{CDF46A44-A9D1-493A-9CA2-06F9574814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49222" y="3263462"/>
                <a:ext cx="643550" cy="607998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6AC39C-3ADC-4899-B247-C230B2C76E2E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8965050" y="3566487"/>
            <a:ext cx="795743" cy="624976"/>
          </a:xfrm>
          <a:prstGeom prst="straightConnector1">
            <a:avLst/>
          </a:prstGeom>
          <a:ln>
            <a:solidFill>
              <a:srgbClr val="009D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91F8A11-615C-4DB8-B2A5-24A0520AF593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8965050" y="4191463"/>
            <a:ext cx="795743" cy="568238"/>
          </a:xfrm>
          <a:prstGeom prst="straightConnector1">
            <a:avLst/>
          </a:prstGeom>
          <a:ln>
            <a:solidFill>
              <a:srgbClr val="009D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98C6B4F-2E2C-4FD9-809F-95A1395D95C8}"/>
              </a:ext>
            </a:extLst>
          </p:cNvPr>
          <p:cNvCxnSpPr>
            <a:cxnSpLocks/>
            <a:stCxn id="75" idx="3"/>
          </p:cNvCxnSpPr>
          <p:nvPr/>
        </p:nvCxnSpPr>
        <p:spPr>
          <a:xfrm flipV="1">
            <a:off x="10500069" y="3620949"/>
            <a:ext cx="385106" cy="570514"/>
          </a:xfrm>
          <a:prstGeom prst="straightConnector1">
            <a:avLst/>
          </a:prstGeom>
          <a:ln>
            <a:solidFill>
              <a:srgbClr val="009D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B3CEC8-E619-4852-9C62-E3795AD61363}"/>
              </a:ext>
            </a:extLst>
          </p:cNvPr>
          <p:cNvCxnSpPr>
            <a:cxnSpLocks/>
            <a:stCxn id="75" idx="3"/>
            <a:endCxn id="65" idx="1"/>
          </p:cNvCxnSpPr>
          <p:nvPr/>
        </p:nvCxnSpPr>
        <p:spPr>
          <a:xfrm>
            <a:off x="10500069" y="4191463"/>
            <a:ext cx="346908" cy="610706"/>
          </a:xfrm>
          <a:prstGeom prst="straightConnector1">
            <a:avLst/>
          </a:prstGeom>
          <a:ln>
            <a:solidFill>
              <a:srgbClr val="009D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5" descr="Database">
            <a:extLst>
              <a:ext uri="{FF2B5EF4-FFF2-40B4-BE49-F238E27FC236}">
                <a16:creationId xmlns:a16="http://schemas.microsoft.com/office/drawing/2014/main" id="{971028DC-DFD8-411B-A8C6-893CDB65EE7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5445" y="4472574"/>
            <a:ext cx="533123" cy="6310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4FFD95-A62E-E2E9-60BF-F0F6987FE3BF}"/>
              </a:ext>
            </a:extLst>
          </p:cNvPr>
          <p:cNvSpPr txBox="1"/>
          <p:nvPr/>
        </p:nvSpPr>
        <p:spPr>
          <a:xfrm>
            <a:off x="992101" y="5018248"/>
            <a:ext cx="13922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DEA782"/>
                </a:solidFill>
              </a:rPr>
              <a:t>100% Female</a:t>
            </a:r>
            <a:endParaRPr lang="he-IL" sz="1600" dirty="0">
              <a:solidFill>
                <a:srgbClr val="DEA78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270766-F43F-C831-8264-F7BB7443666F}"/>
              </a:ext>
            </a:extLst>
          </p:cNvPr>
          <p:cNvSpPr txBox="1"/>
          <p:nvPr/>
        </p:nvSpPr>
        <p:spPr>
          <a:xfrm>
            <a:off x="1188299" y="4222835"/>
            <a:ext cx="10085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Dataset 2</a:t>
            </a:r>
            <a:endParaRPr lang="he-IL" sz="1600" dirty="0"/>
          </a:p>
        </p:txBody>
      </p:sp>
      <p:pic>
        <p:nvPicPr>
          <p:cNvPr id="24" name="Graphic 23" descr="Chevron arrows">
            <a:extLst>
              <a:ext uri="{FF2B5EF4-FFF2-40B4-BE49-F238E27FC236}">
                <a16:creationId xmlns:a16="http://schemas.microsoft.com/office/drawing/2014/main" id="{5211F1A7-F70C-A2B8-A815-600F2417031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48021" y="4632677"/>
            <a:ext cx="361051" cy="28779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4224A8D-5BFE-1E7A-64DC-BDF545A2BCA3}"/>
              </a:ext>
            </a:extLst>
          </p:cNvPr>
          <p:cNvSpPr/>
          <p:nvPr/>
        </p:nvSpPr>
        <p:spPr>
          <a:xfrm>
            <a:off x="2431540" y="4218813"/>
            <a:ext cx="10882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dirty="0"/>
              <a:t>Substitute  model M2</a:t>
            </a:r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29" name="3D Model 28" descr="Gears">
                <a:extLst>
                  <a:ext uri="{FF2B5EF4-FFF2-40B4-BE49-F238E27FC236}">
                    <a16:creationId xmlns:a16="http://schemas.microsoft.com/office/drawing/2014/main" id="{7380511F-1802-4AFC-EC52-4AA47516BF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51840" y="4710861"/>
              <a:ext cx="643550" cy="6079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43550" cy="607998"/>
                    </a:xfrm>
                    <a:prstGeom prst="rect">
                      <a:avLst/>
                    </a:prstGeom>
                  </am3d:spPr>
                  <am3d:camera>
                    <am3d:pos x="0" y="0" z="60106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04" d="1000000"/>
                    <am3d:preTrans dx="718081" dy="-13902428" dz="156387"/>
                    <am3d:scale>
                      <am3d:sx n="1000000" d="1000000"/>
                      <am3d:sy n="1000000" d="1000000"/>
                      <am3d:sz n="1000000" d="1000000"/>
                    </am3d:scale>
                    <am3d:rot ax="717061" ay="1899491" az="38033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797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 descr="Gears">
                <a:extLst>
                  <a:ext uri="{FF2B5EF4-FFF2-40B4-BE49-F238E27FC236}">
                    <a16:creationId xmlns:a16="http://schemas.microsoft.com/office/drawing/2014/main" id="{7380511F-1802-4AFC-EC52-4AA47516BF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51840" y="4710861"/>
                <a:ext cx="643550" cy="60799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922FFE85-C010-A746-A5A2-3903B06175E8}"/>
              </a:ext>
            </a:extLst>
          </p:cNvPr>
          <p:cNvSpPr txBox="1"/>
          <p:nvPr/>
        </p:nvSpPr>
        <p:spPr>
          <a:xfrm>
            <a:off x="3748417" y="3029055"/>
            <a:ext cx="8939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Benign Samples</a:t>
            </a:r>
            <a:endParaRPr lang="he-IL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FC24A0-7160-A2A0-AA81-CA9D7D414CE8}"/>
              </a:ext>
            </a:extLst>
          </p:cNvPr>
          <p:cNvSpPr txBox="1"/>
          <p:nvPr/>
        </p:nvSpPr>
        <p:spPr>
          <a:xfrm>
            <a:off x="5070763" y="3029055"/>
            <a:ext cx="1141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Adversarial Samples</a:t>
            </a:r>
            <a:endParaRPr lang="he-IL" sz="16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507AC54-9CCC-B297-2971-689B17D12D6E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81" y="3619980"/>
            <a:ext cx="460132" cy="56353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64F15D-679E-5B34-25A8-DCB0F44F1B67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81" y="4180889"/>
            <a:ext cx="460132" cy="563533"/>
          </a:xfrm>
          <a:prstGeom prst="rect">
            <a:avLst/>
          </a:prstGeom>
        </p:spPr>
      </p:pic>
      <p:pic>
        <p:nvPicPr>
          <p:cNvPr id="50" name="Graphic 49" descr="Chevron arrows">
            <a:extLst>
              <a:ext uri="{FF2B5EF4-FFF2-40B4-BE49-F238E27FC236}">
                <a16:creationId xmlns:a16="http://schemas.microsoft.com/office/drawing/2014/main" id="{AAA334F3-AE57-55A4-4AEF-6F0B728C819D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43353" y="4036406"/>
            <a:ext cx="558227" cy="444960"/>
          </a:xfrm>
          <a:prstGeom prst="rect">
            <a:avLst/>
          </a:prstGeom>
        </p:spPr>
      </p:pic>
      <p:pic>
        <p:nvPicPr>
          <p:cNvPr id="61" name="Picture 60" descr="Circle&#10;&#10;Description automatically generated with medium confidence">
            <a:extLst>
              <a:ext uri="{FF2B5EF4-FFF2-40B4-BE49-F238E27FC236}">
                <a16:creationId xmlns:a16="http://schemas.microsoft.com/office/drawing/2014/main" id="{4DD99B00-44F8-6A96-8325-05F6CE3F3A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273" b="49970"/>
          <a:stretch/>
        </p:blipFill>
        <p:spPr>
          <a:xfrm>
            <a:off x="6481517" y="2775145"/>
            <a:ext cx="2493024" cy="137299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F3BD1B6-BB80-3F5F-789A-C1BB64DDE73E}"/>
              </a:ext>
            </a:extLst>
          </p:cNvPr>
          <p:cNvSpPr txBox="1"/>
          <p:nvPr/>
        </p:nvSpPr>
        <p:spPr>
          <a:xfrm>
            <a:off x="6753851" y="3949281"/>
            <a:ext cx="1876292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dirty="0"/>
              <a:t>Adversarial samples that mislead both models</a:t>
            </a:r>
            <a:endParaRPr lang="he-IL" sz="11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ED09A0B-C632-BADF-0CDB-BA98C26476BD}"/>
              </a:ext>
            </a:extLst>
          </p:cNvPr>
          <p:cNvSpPr txBox="1"/>
          <p:nvPr/>
        </p:nvSpPr>
        <p:spPr>
          <a:xfrm>
            <a:off x="6565884" y="3042695"/>
            <a:ext cx="228479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Adversarial samples that mislead substitute M1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and </a:t>
            </a:r>
            <a:r>
              <a:rPr lang="en-US" sz="1600" u="sng" dirty="0">
                <a:solidFill>
                  <a:schemeClr val="bg1"/>
                </a:solidFill>
              </a:rPr>
              <a:t>not</a:t>
            </a:r>
            <a:r>
              <a:rPr lang="en-US" sz="1600" dirty="0">
                <a:solidFill>
                  <a:schemeClr val="bg1"/>
                </a:solidFill>
              </a:rPr>
              <a:t> substitute M2</a:t>
            </a:r>
            <a:endParaRPr lang="he-IL" sz="1600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5E3F0FA-9010-810D-39A8-2E1663BFEEB5}"/>
              </a:ext>
            </a:extLst>
          </p:cNvPr>
          <p:cNvSpPr txBox="1"/>
          <p:nvPr/>
        </p:nvSpPr>
        <p:spPr>
          <a:xfrm>
            <a:off x="6552579" y="4447537"/>
            <a:ext cx="228479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Adversarial samples that mislead substitute M2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and </a:t>
            </a:r>
            <a:r>
              <a:rPr lang="en-US" sz="1600" u="sng" dirty="0">
                <a:solidFill>
                  <a:schemeClr val="bg1"/>
                </a:solidFill>
              </a:rPr>
              <a:t>not</a:t>
            </a:r>
            <a:r>
              <a:rPr lang="en-US" sz="1600" dirty="0">
                <a:solidFill>
                  <a:schemeClr val="bg1"/>
                </a:solidFill>
              </a:rPr>
              <a:t> substitute M1</a:t>
            </a:r>
            <a:endParaRPr lang="he-IL" sz="1600" dirty="0">
              <a:solidFill>
                <a:schemeClr val="bg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B06BA4C-FEE6-7887-09CA-57178343D4A8}"/>
              </a:ext>
            </a:extLst>
          </p:cNvPr>
          <p:cNvSpPr txBox="1"/>
          <p:nvPr/>
        </p:nvSpPr>
        <p:spPr>
          <a:xfrm>
            <a:off x="9497413" y="3370478"/>
            <a:ext cx="11672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Target Model</a:t>
            </a:r>
            <a:endParaRPr lang="he-IL" sz="16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623F590-9A2F-01A8-C264-EF5717DFCDFE}"/>
              </a:ext>
            </a:extLst>
          </p:cNvPr>
          <p:cNvSpPr txBox="1"/>
          <p:nvPr/>
        </p:nvSpPr>
        <p:spPr>
          <a:xfrm>
            <a:off x="10674564" y="4067055"/>
            <a:ext cx="15555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95B5D1"/>
                </a:solidFill>
              </a:rPr>
              <a:t>Male is selected</a:t>
            </a:r>
            <a:endParaRPr lang="he-IL" sz="1600" b="1" dirty="0">
              <a:solidFill>
                <a:srgbClr val="95B5D1"/>
              </a:solidFill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E19ED1E-5CA9-ECEB-F65B-AC1D8CAC7478}"/>
              </a:ext>
            </a:extLst>
          </p:cNvPr>
          <p:cNvCxnSpPr>
            <a:cxnSpLocks/>
          </p:cNvCxnSpPr>
          <p:nvPr/>
        </p:nvCxnSpPr>
        <p:spPr>
          <a:xfrm>
            <a:off x="11443825" y="3847661"/>
            <a:ext cx="0" cy="22728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F5A3B40-1CBC-C06F-47A2-2F87A2ABC70F}"/>
              </a:ext>
            </a:extLst>
          </p:cNvPr>
          <p:cNvCxnSpPr>
            <a:cxnSpLocks/>
          </p:cNvCxnSpPr>
          <p:nvPr/>
        </p:nvCxnSpPr>
        <p:spPr>
          <a:xfrm flipV="1">
            <a:off x="11444901" y="4387552"/>
            <a:ext cx="0" cy="24377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>
            <a:extLst>
              <a:ext uri="{FF2B5EF4-FFF2-40B4-BE49-F238E27FC236}">
                <a16:creationId xmlns:a16="http://schemas.microsoft.com/office/drawing/2014/main" id="{9E892E4A-1C72-37B7-81FF-21FFAD08F423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58" y="3616077"/>
            <a:ext cx="460132" cy="563533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C52DEFED-D7F7-ACF6-1451-B62B4494FCB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58" y="4177922"/>
            <a:ext cx="460132" cy="563533"/>
          </a:xfrm>
          <a:prstGeom prst="rect">
            <a:avLst/>
          </a:prstGeom>
        </p:spPr>
      </p:pic>
      <p:sp>
        <p:nvSpPr>
          <p:cNvPr id="56" name="Title 4">
            <a:extLst>
              <a:ext uri="{FF2B5EF4-FFF2-40B4-BE49-F238E27FC236}">
                <a16:creationId xmlns:a16="http://schemas.microsoft.com/office/drawing/2014/main" id="{535BDFCF-7E4B-482F-BA42-465BB7215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268" y="401637"/>
            <a:ext cx="8753475" cy="1325563"/>
          </a:xfrm>
        </p:spPr>
        <p:txBody>
          <a:bodyPr/>
          <a:lstStyle/>
          <a:p>
            <a:pPr>
              <a:buClr>
                <a:srgbClr val="009DBB"/>
              </a:buClr>
            </a:pPr>
            <a:r>
              <a:rPr lang="en-US" dirty="0" smtClean="0"/>
              <a:t>GDLD </a:t>
            </a:r>
            <a:r>
              <a:rPr lang="en-US" dirty="0"/>
              <a:t>Overview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51283630-BFE3-40E7-B1A4-FC0F0C2B350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86972" y="4172676"/>
            <a:ext cx="460132" cy="56353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33082E8-E87F-4C35-B59B-59124BC5637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86155" y="3620107"/>
            <a:ext cx="456426" cy="56353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4FFED26-BABB-46FC-8C1B-4A06E7E1E9C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38641" y="4182874"/>
            <a:ext cx="460132" cy="56353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0D5887B-F16B-4AC7-8F3A-807F85190D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46616" y="3621069"/>
            <a:ext cx="456426" cy="56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9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D977546-4CB1-4A92-A194-B7F4FE106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087" y="1825625"/>
            <a:ext cx="10582656" cy="526551"/>
          </a:xfrm>
        </p:spPr>
        <p:txBody>
          <a:bodyPr/>
          <a:lstStyle/>
          <a:p>
            <a:r>
              <a:rPr lang="en-US" dirty="0" smtClean="0"/>
              <a:t>The features being used.</a:t>
            </a:r>
            <a:endParaRPr lang="he-IL" dirty="0"/>
          </a:p>
        </p:txBody>
      </p:sp>
      <p:sp>
        <p:nvSpPr>
          <p:cNvPr id="56" name="Title 4">
            <a:extLst>
              <a:ext uri="{FF2B5EF4-FFF2-40B4-BE49-F238E27FC236}">
                <a16:creationId xmlns:a16="http://schemas.microsoft.com/office/drawing/2014/main" id="{535BDFCF-7E4B-482F-BA42-465BB7215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268" y="401637"/>
            <a:ext cx="8753475" cy="1325563"/>
          </a:xfrm>
        </p:spPr>
        <p:txBody>
          <a:bodyPr/>
          <a:lstStyle/>
          <a:p>
            <a:pPr>
              <a:buClr>
                <a:srgbClr val="009DBB"/>
              </a:buClr>
            </a:pPr>
            <a:r>
              <a:rPr lang="en-US" dirty="0" smtClean="0"/>
              <a:t>Model </a:t>
            </a:r>
            <a:r>
              <a:rPr lang="en-US" dirty="0"/>
              <a:t>Features</a:t>
            </a:r>
          </a:p>
        </p:txBody>
      </p:sp>
      <p:graphicFrame>
        <p:nvGraphicFramePr>
          <p:cNvPr id="59" name="טבלה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018313"/>
              </p:ext>
            </p:extLst>
          </p:nvPr>
        </p:nvGraphicFramePr>
        <p:xfrm>
          <a:off x="1243087" y="2765620"/>
          <a:ext cx="4228314" cy="452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157">
                  <a:extLst>
                    <a:ext uri="{9D8B030D-6E8A-4147-A177-3AD203B41FA5}">
                      <a16:colId xmlns:a16="http://schemas.microsoft.com/office/drawing/2014/main" val="3444545294"/>
                    </a:ext>
                  </a:extLst>
                </a:gridCol>
                <a:gridCol w="2114157">
                  <a:extLst>
                    <a:ext uri="{9D8B030D-6E8A-4147-A177-3AD203B41FA5}">
                      <a16:colId xmlns:a16="http://schemas.microsoft.com/office/drawing/2014/main" val="1854669347"/>
                    </a:ext>
                  </a:extLst>
                </a:gridCol>
              </a:tblGrid>
              <a:tr h="452485">
                <a:tc>
                  <a:txBody>
                    <a:bodyPr/>
                    <a:lstStyle/>
                    <a:p>
                      <a:r>
                        <a:rPr lang="en-US" dirty="0" smtClean="0"/>
                        <a:t>targetType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operationUsed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079585"/>
                  </a:ext>
                </a:extLst>
              </a:tr>
            </a:tbl>
          </a:graphicData>
        </a:graphic>
      </p:graphicFrame>
      <p:graphicFrame>
        <p:nvGraphicFramePr>
          <p:cNvPr id="60" name="טבלה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924264"/>
              </p:ext>
            </p:extLst>
          </p:nvPr>
        </p:nvGraphicFramePr>
        <p:xfrm>
          <a:off x="1243087" y="4198012"/>
          <a:ext cx="8820396" cy="469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215">
                  <a:extLst>
                    <a:ext uri="{9D8B030D-6E8A-4147-A177-3AD203B41FA5}">
                      <a16:colId xmlns:a16="http://schemas.microsoft.com/office/drawing/2014/main" val="550953518"/>
                    </a:ext>
                  </a:extLst>
                </a:gridCol>
                <a:gridCol w="1326436">
                  <a:extLst>
                    <a:ext uri="{9D8B030D-6E8A-4147-A177-3AD203B41FA5}">
                      <a16:colId xmlns:a16="http://schemas.microsoft.com/office/drawing/2014/main" val="2488817373"/>
                    </a:ext>
                  </a:extLst>
                </a:gridCol>
                <a:gridCol w="2482317">
                  <a:extLst>
                    <a:ext uri="{9D8B030D-6E8A-4147-A177-3AD203B41FA5}">
                      <a16:colId xmlns:a16="http://schemas.microsoft.com/office/drawing/2014/main" val="2773658930"/>
                    </a:ext>
                  </a:extLst>
                </a:gridCol>
                <a:gridCol w="2044349">
                  <a:extLst>
                    <a:ext uri="{9D8B030D-6E8A-4147-A177-3AD203B41FA5}">
                      <a16:colId xmlns:a16="http://schemas.microsoft.com/office/drawing/2014/main" val="864400153"/>
                    </a:ext>
                  </a:extLst>
                </a:gridCol>
                <a:gridCol w="1764079">
                  <a:extLst>
                    <a:ext uri="{9D8B030D-6E8A-4147-A177-3AD203B41FA5}">
                      <a16:colId xmlns:a16="http://schemas.microsoft.com/office/drawing/2014/main" val="3647582218"/>
                    </a:ext>
                  </a:extLst>
                </a:gridCol>
              </a:tblGrid>
              <a:tr h="46910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readOnly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Change_s3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Change_DynamoDB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Remove_policy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anomaly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486017"/>
                  </a:ext>
                </a:extLst>
              </a:tr>
            </a:tbl>
          </a:graphicData>
        </a:graphic>
      </p:graphicFrame>
      <p:sp>
        <p:nvSpPr>
          <p:cNvPr id="73" name="TextBox 72"/>
          <p:cNvSpPr txBox="1"/>
          <p:nvPr/>
        </p:nvSpPr>
        <p:spPr>
          <a:xfrm>
            <a:off x="1338141" y="3352464"/>
            <a:ext cx="19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 smtClean="0"/>
              <a:t>String Features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1338141" y="4958669"/>
            <a:ext cx="19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 smtClean="0"/>
              <a:t>Numeric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3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D977546-4CB1-4A92-A194-B7F4FE106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087" y="1825625"/>
            <a:ext cx="10582656" cy="526551"/>
          </a:xfrm>
        </p:spPr>
        <p:txBody>
          <a:bodyPr/>
          <a:lstStyle/>
          <a:p>
            <a:r>
              <a:rPr lang="en-US" dirty="0" smtClean="0"/>
              <a:t>The method is using unsupervised methodology to solve for generic .</a:t>
            </a:r>
            <a:endParaRPr lang="he-IL" dirty="0"/>
          </a:p>
        </p:txBody>
      </p:sp>
      <p:sp>
        <p:nvSpPr>
          <p:cNvPr id="56" name="Title 4">
            <a:extLst>
              <a:ext uri="{FF2B5EF4-FFF2-40B4-BE49-F238E27FC236}">
                <a16:creationId xmlns:a16="http://schemas.microsoft.com/office/drawing/2014/main" id="{535BDFCF-7E4B-482F-BA42-465BB7215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268" y="401637"/>
            <a:ext cx="8753475" cy="1325563"/>
          </a:xfrm>
        </p:spPr>
        <p:txBody>
          <a:bodyPr/>
          <a:lstStyle/>
          <a:p>
            <a:pPr>
              <a:buClr>
                <a:srgbClr val="009DBB"/>
              </a:buClr>
            </a:pPr>
            <a:r>
              <a:rPr lang="en-US" dirty="0"/>
              <a:t>Model Architecture	</a:t>
            </a:r>
          </a:p>
        </p:txBody>
      </p:sp>
      <p:sp>
        <p:nvSpPr>
          <p:cNvPr id="8" name="מלבן מעוגל 7"/>
          <p:cNvSpPr/>
          <p:nvPr/>
        </p:nvSpPr>
        <p:spPr>
          <a:xfrm>
            <a:off x="6099123" y="2998067"/>
            <a:ext cx="1357460" cy="603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dirty="0" smtClean="0">
                <a:solidFill>
                  <a:schemeClr val="tx1"/>
                </a:solidFill>
              </a:rPr>
              <a:t>Benign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מחבר חץ ישר 8"/>
          <p:cNvCxnSpPr>
            <a:stCxn id="8" idx="3"/>
          </p:cNvCxnSpPr>
          <p:nvPr/>
        </p:nvCxnSpPr>
        <p:spPr>
          <a:xfrm>
            <a:off x="7456583" y="3299725"/>
            <a:ext cx="368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25161" y="2343008"/>
            <a:ext cx="1362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 smtClean="0"/>
              <a:t>15,482 rows</a:t>
            </a:r>
            <a:endParaRPr lang="en-US" dirty="0"/>
          </a:p>
        </p:txBody>
      </p:sp>
      <p:sp>
        <p:nvSpPr>
          <p:cNvPr id="11" name="מלבן מעוגל 10"/>
          <p:cNvSpPr/>
          <p:nvPr/>
        </p:nvSpPr>
        <p:spPr>
          <a:xfrm>
            <a:off x="7880790" y="2998067"/>
            <a:ext cx="1357460" cy="603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dirty="0" smtClean="0">
                <a:solidFill>
                  <a:schemeClr val="tx1"/>
                </a:solidFill>
              </a:rPr>
              <a:t>Train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מלבן מעוגל 11"/>
          <p:cNvSpPr/>
          <p:nvPr/>
        </p:nvSpPr>
        <p:spPr>
          <a:xfrm>
            <a:off x="7880790" y="3601383"/>
            <a:ext cx="1357460" cy="603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dirty="0" smtClean="0">
                <a:solidFill>
                  <a:schemeClr val="tx1"/>
                </a:solidFill>
              </a:rPr>
              <a:t>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48814" y="2373243"/>
            <a:ext cx="1781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 smtClean="0"/>
              <a:t>Train 6,563 rows</a:t>
            </a:r>
          </a:p>
          <a:p>
            <a:pPr algn="l" rtl="0"/>
            <a:r>
              <a:rPr lang="en-US" dirty="0" smtClean="0"/>
              <a:t>Test   1,641 rows</a:t>
            </a:r>
            <a:endParaRPr lang="en-US" dirty="0"/>
          </a:p>
        </p:txBody>
      </p:sp>
      <p:grpSp>
        <p:nvGrpSpPr>
          <p:cNvPr id="15" name="קבוצה 14"/>
          <p:cNvGrpSpPr/>
          <p:nvPr/>
        </p:nvGrpSpPr>
        <p:grpSpPr>
          <a:xfrm>
            <a:off x="9789522" y="3085117"/>
            <a:ext cx="1405181" cy="1119582"/>
            <a:chOff x="3657" y="0"/>
            <a:chExt cx="1093113" cy="558586"/>
          </a:xfrm>
        </p:grpSpPr>
        <p:sp>
          <p:nvSpPr>
            <p:cNvPr id="16" name="מלבן מעוגל 15"/>
            <p:cNvSpPr/>
            <p:nvPr/>
          </p:nvSpPr>
          <p:spPr>
            <a:xfrm>
              <a:off x="3657" y="0"/>
              <a:ext cx="1093113" cy="5585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TextBox 16"/>
            <p:cNvSpPr txBox="1"/>
            <p:nvPr/>
          </p:nvSpPr>
          <p:spPr>
            <a:xfrm>
              <a:off x="20017" y="16360"/>
              <a:ext cx="1060393" cy="5258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smtClean="0"/>
                <a:t>Label Encoder</a:t>
              </a:r>
              <a:endParaRPr lang="he-IL" sz="1400" kern="1200" dirty="0"/>
            </a:p>
          </p:txBody>
        </p:sp>
      </p:grpSp>
      <p:cxnSp>
        <p:nvCxnSpPr>
          <p:cNvPr id="18" name="מחבר חץ ישר 17"/>
          <p:cNvCxnSpPr>
            <a:stCxn id="11" idx="3"/>
            <a:endCxn id="17" idx="1"/>
          </p:cNvCxnSpPr>
          <p:nvPr/>
        </p:nvCxnSpPr>
        <p:spPr>
          <a:xfrm>
            <a:off x="9238250" y="3299725"/>
            <a:ext cx="572303" cy="345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מחבר חץ ישר 18"/>
          <p:cNvCxnSpPr>
            <a:stCxn id="12" idx="3"/>
            <a:endCxn id="17" idx="1"/>
          </p:cNvCxnSpPr>
          <p:nvPr/>
        </p:nvCxnSpPr>
        <p:spPr>
          <a:xfrm flipV="1">
            <a:off x="9238250" y="3644909"/>
            <a:ext cx="572303" cy="258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524401" y="2527674"/>
            <a:ext cx="198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 smtClean="0"/>
              <a:t>Encode categorical </a:t>
            </a:r>
            <a:endParaRPr lang="en-US" dirty="0"/>
          </a:p>
        </p:txBody>
      </p:sp>
      <p:grpSp>
        <p:nvGrpSpPr>
          <p:cNvPr id="21" name="קבוצה 20"/>
          <p:cNvGrpSpPr/>
          <p:nvPr/>
        </p:nvGrpSpPr>
        <p:grpSpPr>
          <a:xfrm>
            <a:off x="3145730" y="4941444"/>
            <a:ext cx="2163931" cy="941526"/>
            <a:chOff x="812" y="0"/>
            <a:chExt cx="1733133" cy="558586"/>
          </a:xfrm>
        </p:grpSpPr>
        <p:sp>
          <p:nvSpPr>
            <p:cNvPr id="22" name="מלבן מעוגל 21"/>
            <p:cNvSpPr/>
            <p:nvPr/>
          </p:nvSpPr>
          <p:spPr>
            <a:xfrm>
              <a:off x="812" y="0"/>
              <a:ext cx="1733133" cy="5585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TextBox 22"/>
            <p:cNvSpPr txBox="1"/>
            <p:nvPr/>
          </p:nvSpPr>
          <p:spPr>
            <a:xfrm>
              <a:off x="17172" y="16360"/>
              <a:ext cx="1700413" cy="5258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ctr" defTabSz="7556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dirty="0" smtClean="0">
                  <a:solidFill>
                    <a:schemeClr val="accent2"/>
                  </a:solidFill>
                </a:rPr>
                <a:t>Unsupervised Model</a:t>
              </a:r>
              <a:endParaRPr lang="he-IL" sz="1700" kern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4" name="מלבן מעוגל 23"/>
          <p:cNvSpPr/>
          <p:nvPr/>
        </p:nvSpPr>
        <p:spPr>
          <a:xfrm>
            <a:off x="1235010" y="5123613"/>
            <a:ext cx="1357460" cy="59880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dirty="0" smtClean="0">
                <a:solidFill>
                  <a:schemeClr val="tx1"/>
                </a:solidFill>
              </a:rPr>
              <a:t>Train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מלבן מעוגל 24"/>
          <p:cNvSpPr/>
          <p:nvPr/>
        </p:nvSpPr>
        <p:spPr>
          <a:xfrm>
            <a:off x="1235010" y="5726929"/>
            <a:ext cx="1357460" cy="59880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dirty="0" smtClean="0">
                <a:solidFill>
                  <a:schemeClr val="tx1"/>
                </a:solidFill>
              </a:rPr>
              <a:t>Test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מחבר חץ ישר 25"/>
          <p:cNvCxnSpPr>
            <a:stCxn id="24" idx="3"/>
            <a:endCxn id="23" idx="1"/>
          </p:cNvCxnSpPr>
          <p:nvPr/>
        </p:nvCxnSpPr>
        <p:spPr>
          <a:xfrm flipV="1">
            <a:off x="2592470" y="5412208"/>
            <a:ext cx="573687" cy="10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89378" y="5030174"/>
            <a:ext cx="54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 smtClean="0"/>
              <a:t>Fit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617425" y="6207175"/>
            <a:ext cx="90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/>
              <a:t>P</a:t>
            </a:r>
            <a:r>
              <a:rPr lang="en-US" dirty="0" smtClean="0"/>
              <a:t>redict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98840" y="4295112"/>
            <a:ext cx="2337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 smtClean="0"/>
              <a:t>contamination-=0.01 (serves as threshold)</a:t>
            </a:r>
            <a:endParaRPr lang="en-US" dirty="0"/>
          </a:p>
        </p:txBody>
      </p:sp>
      <p:sp>
        <p:nvSpPr>
          <p:cNvPr id="31" name="מלבן 30"/>
          <p:cNvSpPr/>
          <p:nvPr/>
        </p:nvSpPr>
        <p:spPr>
          <a:xfrm>
            <a:off x="7573971" y="4916039"/>
            <a:ext cx="2092750" cy="992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Decision Function</a:t>
            </a:r>
            <a:endParaRPr lang="en-US" dirty="0"/>
          </a:p>
        </p:txBody>
      </p:sp>
      <p:sp>
        <p:nvSpPr>
          <p:cNvPr id="32" name="מלבן מעוגל 31"/>
          <p:cNvSpPr/>
          <p:nvPr/>
        </p:nvSpPr>
        <p:spPr>
          <a:xfrm>
            <a:off x="5675942" y="5110548"/>
            <a:ext cx="1357460" cy="603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dirty="0" smtClean="0">
                <a:solidFill>
                  <a:schemeClr val="tx1"/>
                </a:solidFill>
              </a:rPr>
              <a:t>Predictions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מחבר חץ ישר 32"/>
          <p:cNvCxnSpPr>
            <a:stCxn id="22" idx="3"/>
            <a:endCxn id="32" idx="1"/>
          </p:cNvCxnSpPr>
          <p:nvPr/>
        </p:nvCxnSpPr>
        <p:spPr>
          <a:xfrm flipV="1">
            <a:off x="5309661" y="5412206"/>
            <a:ext cx="3662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675942" y="4496593"/>
            <a:ext cx="137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 smtClean="0"/>
              <a:t>Returns 0/1</a:t>
            </a:r>
            <a:endParaRPr lang="en-US" dirty="0"/>
          </a:p>
        </p:txBody>
      </p:sp>
      <p:cxnSp>
        <p:nvCxnSpPr>
          <p:cNvPr id="35" name="מחבר מרפקי 34"/>
          <p:cNvCxnSpPr>
            <a:stCxn id="25" idx="2"/>
            <a:endCxn id="31" idx="2"/>
          </p:cNvCxnSpPr>
          <p:nvPr/>
        </p:nvCxnSpPr>
        <p:spPr>
          <a:xfrm rot="5400000" flipH="1" flipV="1">
            <a:off x="5058364" y="2763750"/>
            <a:ext cx="417358" cy="6706606"/>
          </a:xfrm>
          <a:prstGeom prst="bentConnector3">
            <a:avLst>
              <a:gd name="adj1" fmla="val -547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מלבן מעוגל 35"/>
          <p:cNvSpPr/>
          <p:nvPr/>
        </p:nvSpPr>
        <p:spPr>
          <a:xfrm>
            <a:off x="9970636" y="5110548"/>
            <a:ext cx="1357460" cy="603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dirty="0" smtClean="0">
                <a:solidFill>
                  <a:schemeClr val="tx1"/>
                </a:solidFill>
              </a:rPr>
              <a:t>Predictions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מחבר חץ ישר 36"/>
          <p:cNvCxnSpPr>
            <a:stCxn id="31" idx="3"/>
            <a:endCxn id="36" idx="1"/>
          </p:cNvCxnSpPr>
          <p:nvPr/>
        </p:nvCxnSpPr>
        <p:spPr>
          <a:xfrm flipV="1">
            <a:off x="9666721" y="5412206"/>
            <a:ext cx="3039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391650" y="4322689"/>
            <a:ext cx="2434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 smtClean="0"/>
              <a:t>Returns Range between -1 to non-negative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6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D0A959-C773-ECDB-8FF7-E38AC1BD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Research Status</a:t>
            </a:r>
            <a:endParaRPr lang="he-I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DDF7EA-86C9-8846-1C0A-3F2C64EC3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CDC2C-13AA-3BCA-48B9-8DCB83FEA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EDD-9EF2-4633-A1C2-4D908C1019B4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3109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7E768-9F5D-EF75-7DB3-EE1921A6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Status Meeting </a:t>
            </a:r>
            <a:br>
              <a:rPr lang="en-US" dirty="0"/>
            </a:br>
            <a:r>
              <a:rPr lang="en-US" dirty="0"/>
              <a:t>Tasks </a:t>
            </a:r>
            <a:r>
              <a:rPr lang="en-US" dirty="0" smtClean="0"/>
              <a:t>14.08.2023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72A04-8C15-E879-7A26-D81419A00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Feature testing Results with new data.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DB703-EF51-812A-92CA-D5DBD9D2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EDD-9EF2-4633-A1C2-4D908C1019B4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236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4196</TotalTime>
  <Words>1422</Words>
  <Application>Microsoft Office PowerPoint</Application>
  <PresentationFormat>מסך רחב</PresentationFormat>
  <Paragraphs>338</Paragraphs>
  <Slides>27</Slides>
  <Notes>5</Notes>
  <HiddenSlides>11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Office Theme</vt:lpstr>
      <vt:lpstr>Generic Data Leakage Detection in AWS Cloud Platform</vt:lpstr>
      <vt:lpstr>Data Leakage Introduction</vt:lpstr>
      <vt:lpstr>Research Question</vt:lpstr>
      <vt:lpstr>Hypothesis</vt:lpstr>
      <vt:lpstr>GDLD Overview</vt:lpstr>
      <vt:lpstr>Model Features</vt:lpstr>
      <vt:lpstr>Model Architecture </vt:lpstr>
      <vt:lpstr>Weekly Research Status</vt:lpstr>
      <vt:lpstr>Previous Status Meeting  Tasks 14.08.2023</vt:lpstr>
      <vt:lpstr>Update 13.11.2023</vt:lpstr>
      <vt:lpstr>Logs Review</vt:lpstr>
      <vt:lpstr>Logs Review</vt:lpstr>
      <vt:lpstr>Logs Review</vt:lpstr>
      <vt:lpstr>New Attack - Parameter Inflating</vt:lpstr>
      <vt:lpstr>New Attack - Parameter Inflating</vt:lpstr>
      <vt:lpstr>Update 26.09.2023</vt:lpstr>
      <vt:lpstr>Results with New Data</vt:lpstr>
      <vt:lpstr>Data Splitting Overview</vt:lpstr>
      <vt:lpstr>Target Models Structure</vt:lpstr>
      <vt:lpstr>MIA Evaluation Metrics Results</vt:lpstr>
      <vt:lpstr>MIA Evaluation Metrics Results</vt:lpstr>
      <vt:lpstr>MIA Evaluation Metrics Results</vt:lpstr>
      <vt:lpstr>MIA Evaluation Metrics Results</vt:lpstr>
      <vt:lpstr>Results Discussion</vt:lpstr>
      <vt:lpstr>Next Steps 26.09.2023 </vt:lpstr>
      <vt:lpstr>Thank You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Shachar Frank</dc:creator>
  <cp:lastModifiedBy>sha fra</cp:lastModifiedBy>
  <cp:revision>270</cp:revision>
  <dcterms:created xsi:type="dcterms:W3CDTF">2021-05-04T15:24:24Z</dcterms:created>
  <dcterms:modified xsi:type="dcterms:W3CDTF">2023-11-13T11:39:54Z</dcterms:modified>
</cp:coreProperties>
</file>